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omments/comment2.xml" ContentType="application/vnd.openxmlformats-officedocument.presentationml.comments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4.xml" ContentType="application/vnd.openxmlformats-officedocument.presentationml.notesSlid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omments/comment3.xml" ContentType="application/vnd.openxmlformats-officedocument.presentationml.comments+xml"/>
  <Override PartName="/ppt/notesSlides/notesSlide5.xml" ContentType="application/vnd.openxmlformats-officedocument.presentationml.notesSlide+xml"/>
  <Override PartName="/ppt/charts/chart1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7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8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9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6.xml" ContentType="application/vnd.openxmlformats-officedocument.presentationml.notesSlide+xml"/>
  <Override PartName="/ppt/charts/chart2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1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omments/comment4.xml" ContentType="application/vnd.openxmlformats-officedocument.presentationml.comments+xml"/>
  <Override PartName="/ppt/notesSlides/notesSlide7.xml" ContentType="application/vnd.openxmlformats-officedocument.presentationml.notesSlide+xml"/>
  <Override PartName="/ppt/charts/chart22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3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4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omments/comment5.xml" ContentType="application/vnd.openxmlformats-officedocument.presentationml.comments+xml"/>
  <Override PartName="/ppt/notesSlides/notesSlide8.xml" ContentType="application/vnd.openxmlformats-officedocument.presentationml.notesSlide+xml"/>
  <Override PartName="/ppt/charts/chart25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6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omments/comment6.xml" ContentType="application/vnd.openxmlformats-officedocument.presentationml.comments+xml"/>
  <Override PartName="/ppt/notesSlides/notesSlide9.xml" ContentType="application/vnd.openxmlformats-officedocument.presentationml.notesSlide+xml"/>
  <Override PartName="/ppt/charts/chart27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8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9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30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7.xml" ContentType="application/vnd.openxmlformats-officedocument.presentationml.comments+xml"/>
  <Override PartName="/ppt/comments/comment8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256" r:id="rId2"/>
    <p:sldId id="257" r:id="rId3"/>
    <p:sldId id="285" r:id="rId4"/>
    <p:sldId id="411" r:id="rId5"/>
    <p:sldId id="412" r:id="rId6"/>
    <p:sldId id="413" r:id="rId7"/>
    <p:sldId id="409" r:id="rId8"/>
    <p:sldId id="414" r:id="rId9"/>
    <p:sldId id="426" r:id="rId10"/>
    <p:sldId id="415" r:id="rId11"/>
    <p:sldId id="427" r:id="rId12"/>
    <p:sldId id="416" r:id="rId13"/>
    <p:sldId id="417" r:id="rId14"/>
    <p:sldId id="419" r:id="rId15"/>
    <p:sldId id="420" r:id="rId16"/>
    <p:sldId id="421" r:id="rId17"/>
    <p:sldId id="422" r:id="rId18"/>
    <p:sldId id="423" r:id="rId19"/>
    <p:sldId id="424" r:id="rId20"/>
    <p:sldId id="425" r:id="rId21"/>
    <p:sldId id="407" r:id="rId22"/>
  </p:sldIdLst>
  <p:sldSz cx="7559675" cy="10691813"/>
  <p:notesSz cx="6797675" cy="9928225"/>
  <p:defaultTextStyle>
    <a:defPPr>
      <a:defRPr lang="pt-BR"/>
    </a:defPPr>
    <a:lvl1pPr marL="0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arjorie Cristinne" initials="MC" lastIdx="12" clrIdx="6">
    <p:extLst>
      <p:ext uri="{19B8F6BF-5375-455C-9EA6-DF929625EA0E}">
        <p15:presenceInfo xmlns:p15="http://schemas.microsoft.com/office/powerpoint/2012/main" userId="83c4b261e3e76d93" providerId="Windows Live"/>
      </p:ext>
    </p:extLst>
  </p:cmAuthor>
  <p:cmAuthor id="1" name="Armando" initials="A" lastIdx="29" clrIdx="0">
    <p:extLst>
      <p:ext uri="{19B8F6BF-5375-455C-9EA6-DF929625EA0E}">
        <p15:presenceInfo xmlns:p15="http://schemas.microsoft.com/office/powerpoint/2012/main" userId="Armando" providerId="None"/>
      </p:ext>
    </p:extLst>
  </p:cmAuthor>
  <p:cmAuthor id="2" name="Vivante" initials="V" lastIdx="31" clrIdx="1">
    <p:extLst>
      <p:ext uri="{19B8F6BF-5375-455C-9EA6-DF929625EA0E}">
        <p15:presenceInfo xmlns:p15="http://schemas.microsoft.com/office/powerpoint/2012/main" userId="Vivante" providerId="None"/>
      </p:ext>
    </p:extLst>
  </p:cmAuthor>
  <p:cmAuthor id="3" name="Bione" initials="B" lastIdx="7" clrIdx="2"/>
  <p:cmAuthor id="4" name="Bruna Monteiro" initials="BM" lastIdx="61" clrIdx="3">
    <p:extLst>
      <p:ext uri="{19B8F6BF-5375-455C-9EA6-DF929625EA0E}">
        <p15:presenceInfo xmlns:p15="http://schemas.microsoft.com/office/powerpoint/2012/main" userId="db3d0302a5c42a50" providerId="Windows Live"/>
      </p:ext>
    </p:extLst>
  </p:cmAuthor>
  <p:cmAuthor id="5" name="Ana" initials="A" lastIdx="13" clrIdx="4">
    <p:extLst>
      <p:ext uri="{19B8F6BF-5375-455C-9EA6-DF929625EA0E}">
        <p15:presenceInfo xmlns:p15="http://schemas.microsoft.com/office/powerpoint/2012/main" userId="4cf277d4485134c2" providerId="Windows Live"/>
      </p:ext>
    </p:extLst>
  </p:cmAuthor>
  <p:cmAuthor id="6" name="Adriano Silva" initials="AS" lastIdx="3" clrIdx="5">
    <p:extLst>
      <p:ext uri="{19B8F6BF-5375-455C-9EA6-DF929625EA0E}">
        <p15:presenceInfo xmlns:p15="http://schemas.microsoft.com/office/powerpoint/2012/main" userId="9f4b0f010fd355b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9999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38" autoAdjust="0"/>
    <p:restoredTop sz="94249" autoAdjust="0"/>
  </p:normalViewPr>
  <p:slideViewPr>
    <p:cSldViewPr snapToGrid="0">
      <p:cViewPr>
        <p:scale>
          <a:sx n="80" d="100"/>
          <a:sy n="80" d="100"/>
        </p:scale>
        <p:origin x="1482" y="-130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vante\Marjorie%20Vivante\Recupera&#231;&#245;es%20Judiciais%20-%20Marjorie\Plena\RMA%20-%20PLENA%20AGOSTO%2021\PLANILHA%20RMA%20PLENA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vante\Marjorie%20Vivante\Recupera&#231;&#245;es%20Judiciais%20-%20Marjorie\Plena\RMA%20-%20PLENA%20AGOSTO%2021\PLANILHA%20RMA%20PLENA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ante\Marjorie%20Vivante\Recupera&#231;&#245;es%20Judiciais%20-%20Marjorie\Plena\RMA%20-%20PLENA%20AGOSTO%2021\PLANILHA%20RMA%20PLENA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ctr" rtl="0">
              <a:defRPr lang="pt-BR" sz="1400" b="1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pt-BR" sz="1400" b="1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entury Gothic" panose="020B0502020202020204" pitchFamily="34" charset="0"/>
                <a:ea typeface="+mn-ea"/>
                <a:cs typeface="+mn-cs"/>
              </a:rPr>
              <a:t>ATIVO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'BALANÇO - MAI21'!$A$4</c:f>
              <c:strCache>
                <c:ptCount val="1"/>
                <c:pt idx="0">
                  <c:v>ATIVO CIRCULANTE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'BALANÇO - MAI21'!$O$3:$T$3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'BALANÇO - MAI21'!$O$4:$T$4</c:f>
              <c:numCache>
                <c:formatCode>_("R$"* #,##0.00_);_("R$"* \(#,##0.00\);_("R$"* "-"??_);_(@_)</c:formatCode>
                <c:ptCount val="6"/>
                <c:pt idx="0">
                  <c:v>7180127.3700000001</c:v>
                </c:pt>
                <c:pt idx="1">
                  <c:v>6718907.6600000001</c:v>
                </c:pt>
                <c:pt idx="2">
                  <c:v>7385212.3499999996</c:v>
                </c:pt>
                <c:pt idx="3">
                  <c:v>8137342.1699999999</c:v>
                </c:pt>
                <c:pt idx="4">
                  <c:v>7813277.6699999999</c:v>
                </c:pt>
                <c:pt idx="5">
                  <c:v>8387011.0299999993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B0-45C9-817B-7C1056FFBF82}"/>
            </c:ext>
          </c:extLst>
        </c:ser>
        <c:ser>
          <c:idx val="1"/>
          <c:order val="1"/>
          <c:tx>
            <c:strRef>
              <c:f>'BALANÇO - MAI21'!$A$5</c:f>
              <c:strCache>
                <c:ptCount val="1"/>
                <c:pt idx="0">
                  <c:v>ATIVO NÃO CIRCULANTE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'BALANÇO - MAI21'!$O$3:$T$3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'BALANÇO - MAI21'!$O$5:$T$5</c:f>
              <c:numCache>
                <c:formatCode>_("R$"* #,##0.00_);_("R$"* \(#,##0.00\);_("R$"* "-"??_);_(@_)</c:formatCode>
                <c:ptCount val="6"/>
                <c:pt idx="0">
                  <c:v>3695068.04</c:v>
                </c:pt>
                <c:pt idx="1">
                  <c:v>3695068.04</c:v>
                </c:pt>
                <c:pt idx="2">
                  <c:v>3650846.46</c:v>
                </c:pt>
                <c:pt idx="3">
                  <c:v>3632371.87</c:v>
                </c:pt>
                <c:pt idx="4">
                  <c:v>3613476.75</c:v>
                </c:pt>
                <c:pt idx="5">
                  <c:v>3609664.99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B0-45C9-817B-7C1056FFBF8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16673024"/>
        <c:axId val="-716679008"/>
      </c:lineChart>
      <c:dateAx>
        <c:axId val="-71667302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pt-BR"/>
          </a:p>
        </c:txPr>
        <c:crossAx val="-716679008"/>
        <c:crosses val="autoZero"/>
        <c:auto val="1"/>
        <c:lblOffset val="100"/>
        <c:baseTimeUnit val="months"/>
      </c:dateAx>
      <c:valAx>
        <c:axId val="-716679008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1667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Century Gothic" panose="020B0502020202020204" pitchFamily="34" charset="0"/>
          <a:cs typeface="Aldhabi" panose="020B0604020202020204" pitchFamily="2" charset="-78"/>
        </a:defRPr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3389763351881377"/>
          <c:y val="5.71454283657307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'BALANÇO - MAI21'!$A$14</c:f>
              <c:strCache>
                <c:ptCount val="1"/>
                <c:pt idx="0">
                  <c:v>DISPONÍVEL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'BALANÇO - MAI21'!$O$13:$T$13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'BALANÇO - MAI21'!$O$14:$T$14</c:f>
              <c:numCache>
                <c:formatCode>_("R$"* #,##0.00_);_("R$"* \(#,##0.00\);_("R$"* "-"??_);_(@_)</c:formatCode>
                <c:ptCount val="6"/>
                <c:pt idx="0">
                  <c:v>41721.730000000003</c:v>
                </c:pt>
                <c:pt idx="1">
                  <c:v>38994.089999999997</c:v>
                </c:pt>
                <c:pt idx="2">
                  <c:v>51178.77</c:v>
                </c:pt>
                <c:pt idx="3">
                  <c:v>83824.34</c:v>
                </c:pt>
                <c:pt idx="4">
                  <c:v>86872.84</c:v>
                </c:pt>
                <c:pt idx="5">
                  <c:v>138121.45000000001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B3-444C-A6B2-6B9475155C5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98895568"/>
        <c:axId val="-798888496"/>
      </c:lineChart>
      <c:dateAx>
        <c:axId val="-79889556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98888496"/>
        <c:crosses val="autoZero"/>
        <c:auto val="1"/>
        <c:lblOffset val="100"/>
        <c:baseTimeUnit val="months"/>
      </c:dateAx>
      <c:valAx>
        <c:axId val="-798888496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9889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'BALANÇO - MAI21'!$A$16</c:f>
              <c:strCache>
                <c:ptCount val="1"/>
                <c:pt idx="0">
                  <c:v>CONTAS A RECEBER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'BALANÇO - MAI21'!$O$15:$T$15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'BALANÇO - MAI21'!$O$16:$T$16</c:f>
              <c:numCache>
                <c:formatCode>_("R$"* #,##0.00_);_("R$"* \(#,##0.00\);_("R$"* "-"??_);_(@_)</c:formatCode>
                <c:ptCount val="6"/>
                <c:pt idx="0">
                  <c:v>3874063.59</c:v>
                </c:pt>
                <c:pt idx="1">
                  <c:v>3373982.16</c:v>
                </c:pt>
                <c:pt idx="2">
                  <c:v>4452469.7699999996</c:v>
                </c:pt>
                <c:pt idx="3">
                  <c:v>4685772.54</c:v>
                </c:pt>
                <c:pt idx="4">
                  <c:v>4400464.5999999996</c:v>
                </c:pt>
                <c:pt idx="5">
                  <c:v>4563632.05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16-4CCF-BAA0-73ECF86FA77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98887952"/>
        <c:axId val="-1035156736"/>
      </c:lineChart>
      <c:dateAx>
        <c:axId val="-79888795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1035156736"/>
        <c:crosses val="autoZero"/>
        <c:auto val="1"/>
        <c:lblOffset val="100"/>
        <c:baseTimeUnit val="months"/>
      </c:dateAx>
      <c:valAx>
        <c:axId val="-1035156736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98887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'BALANÇO - MAI21'!$A$22</c:f>
              <c:strCache>
                <c:ptCount val="1"/>
                <c:pt idx="0">
                  <c:v>TRIBUTOS A RECUPERAR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'BALANÇO - MAI21'!$O$21:$T$21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'BALANÇO - MAI21'!$O$22:$T$22</c:f>
              <c:numCache>
                <c:formatCode>_("R$"* #,##0.00_);_("R$"* \(#,##0.00\);_("R$"* "-"??_);_(@_)</c:formatCode>
                <c:ptCount val="6"/>
                <c:pt idx="0">
                  <c:v>802059.25</c:v>
                </c:pt>
                <c:pt idx="1">
                  <c:v>869212.41</c:v>
                </c:pt>
                <c:pt idx="2">
                  <c:v>953061.53</c:v>
                </c:pt>
                <c:pt idx="3">
                  <c:v>1031128.27</c:v>
                </c:pt>
                <c:pt idx="4">
                  <c:v>1084295.1100000001</c:v>
                </c:pt>
                <c:pt idx="5">
                  <c:v>1155729.51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7A-4D81-99D7-9909B807972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83505376"/>
        <c:axId val="-783499936"/>
      </c:lineChart>
      <c:dateAx>
        <c:axId val="-78350537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83499936"/>
        <c:crosses val="autoZero"/>
        <c:auto val="1"/>
        <c:lblOffset val="100"/>
        <c:baseTimeUnit val="months"/>
      </c:dateAx>
      <c:valAx>
        <c:axId val="-783499936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83505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8744525098425198"/>
          <c:y val="4.7702775017200463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'BALANÇO - MAI21'!$A$20</c:f>
              <c:strCache>
                <c:ptCount val="1"/>
                <c:pt idx="0">
                  <c:v>ADIANTAMENTOS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'BALANÇO - MAI21'!$O$19:$T$19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'BALANÇO - MAI21'!$O$20:$T$20</c:f>
              <c:numCache>
                <c:formatCode>_("R$"* #,##0.00_);_("R$"* \(#,##0.00\);_("R$"* "-"??_);_(@_)</c:formatCode>
                <c:ptCount val="6"/>
                <c:pt idx="0">
                  <c:v>1022222.3099999999</c:v>
                </c:pt>
                <c:pt idx="1">
                  <c:v>1043882.46</c:v>
                </c:pt>
                <c:pt idx="2">
                  <c:v>1086023.5399999998</c:v>
                </c:pt>
                <c:pt idx="3">
                  <c:v>1185655.3600000001</c:v>
                </c:pt>
                <c:pt idx="4">
                  <c:v>1081299.8600000001</c:v>
                </c:pt>
                <c:pt idx="5">
                  <c:v>1141653.8899999999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E2-478B-B4EB-AF505C00DD8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83506464"/>
        <c:axId val="-783507008"/>
      </c:lineChart>
      <c:dateAx>
        <c:axId val="-78350646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83507008"/>
        <c:crosses val="autoZero"/>
        <c:auto val="1"/>
        <c:lblOffset val="100"/>
        <c:baseTimeUnit val="months"/>
      </c:dateAx>
      <c:valAx>
        <c:axId val="-783507008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83506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'BALANÇO - MAI21'!$A$18</c:f>
              <c:strCache>
                <c:ptCount val="1"/>
                <c:pt idx="0">
                  <c:v>ESTOQUE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'BALANÇO - MAI21'!$O$17:$T$17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'BALANÇO - MAI21'!$O$18:$T$18</c:f>
              <c:numCache>
                <c:formatCode>_("R$"* #,##0.00_);_("R$"* \(#,##0.00\);_("R$"* "-"??_);_(@_)</c:formatCode>
                <c:ptCount val="6"/>
                <c:pt idx="0">
                  <c:v>1440060.49</c:v>
                </c:pt>
                <c:pt idx="1">
                  <c:v>1392836.54</c:v>
                </c:pt>
                <c:pt idx="2">
                  <c:v>842478.74</c:v>
                </c:pt>
                <c:pt idx="3">
                  <c:v>1150961.6599999999</c:v>
                </c:pt>
                <c:pt idx="4">
                  <c:v>1160345.26</c:v>
                </c:pt>
                <c:pt idx="5">
                  <c:v>1387874.13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AA-40A7-B157-2C25CE97BF5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1035155104"/>
        <c:axId val="-983736672"/>
      </c:lineChart>
      <c:dateAx>
        <c:axId val="-103515510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983736672"/>
        <c:crosses val="autoZero"/>
        <c:auto val="1"/>
        <c:lblOffset val="100"/>
        <c:baseTimeUnit val="months"/>
      </c:dateAx>
      <c:valAx>
        <c:axId val="-983736672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1035155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ctr" rtl="0">
              <a:defRPr lang="pt-BR" sz="1400" b="1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pt-BR" sz="1400" b="1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entury Gothic" panose="020B0502020202020204" pitchFamily="34" charset="0"/>
                <a:ea typeface="+mn-ea"/>
                <a:cs typeface="+mn-cs"/>
              </a:rPr>
              <a:t>PASSIVO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'BALANÇO - MAI21'!$A$7</c:f>
              <c:strCache>
                <c:ptCount val="1"/>
                <c:pt idx="0">
                  <c:v>PASSIVO CIRCULANTE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'BALANÇO - MAI21'!$O$6:$T$6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'BALANÇO - MAI21'!$O$7:$T$7</c:f>
              <c:numCache>
                <c:formatCode>_("R$"* #,##0.00_);_("R$"* \(#,##0.00\);_("R$"* "-"??_);_(@_)</c:formatCode>
                <c:ptCount val="6"/>
                <c:pt idx="0">
                  <c:v>14826847.76</c:v>
                </c:pt>
                <c:pt idx="1">
                  <c:v>14591130.140000001</c:v>
                </c:pt>
                <c:pt idx="2">
                  <c:v>15584104.900000002</c:v>
                </c:pt>
                <c:pt idx="3">
                  <c:v>16664681.770000001</c:v>
                </c:pt>
                <c:pt idx="4">
                  <c:v>16608920.18</c:v>
                </c:pt>
                <c:pt idx="5">
                  <c:v>17168486.66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FA-460C-814C-6389C6776375}"/>
            </c:ext>
          </c:extLst>
        </c:ser>
        <c:ser>
          <c:idx val="1"/>
          <c:order val="1"/>
          <c:tx>
            <c:strRef>
              <c:f>'BALANÇO - MAI21'!$A$8</c:f>
              <c:strCache>
                <c:ptCount val="1"/>
                <c:pt idx="0">
                  <c:v>PASSIVO NÃO CIRCULANTE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'BALANÇO - MAI21'!$O$6:$T$6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'BALANÇO - MAI21'!$O$8:$T$8</c:f>
              <c:numCache>
                <c:formatCode>_("R$"* #,##0.00_);_("R$"* \(#,##0.00\);_("R$"* "-"??_);_(@_)</c:formatCode>
                <c:ptCount val="6"/>
                <c:pt idx="0">
                  <c:v>199465.58</c:v>
                </c:pt>
                <c:pt idx="1">
                  <c:v>199465.58</c:v>
                </c:pt>
                <c:pt idx="2">
                  <c:v>199465.58</c:v>
                </c:pt>
                <c:pt idx="3">
                  <c:v>199465.58</c:v>
                </c:pt>
                <c:pt idx="4">
                  <c:v>199465.58</c:v>
                </c:pt>
                <c:pt idx="5">
                  <c:v>199465.58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FA-460C-814C-6389C677637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16676288"/>
        <c:axId val="-716675744"/>
      </c:lineChart>
      <c:dateAx>
        <c:axId val="-71667628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pt-BR"/>
          </a:p>
        </c:txPr>
        <c:crossAx val="-716675744"/>
        <c:crosses val="autoZero"/>
        <c:auto val="1"/>
        <c:lblOffset val="100"/>
        <c:baseTimeUnit val="months"/>
      </c:dateAx>
      <c:valAx>
        <c:axId val="-716675744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1667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7219512195121951"/>
          <c:y val="5.25823617820274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'BALANÇO - MAI21'!$A$33</c:f>
              <c:strCache>
                <c:ptCount val="1"/>
                <c:pt idx="0">
                  <c:v>CONTAS A PAGAR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'BALANÇO - MAI21'!$O$32:$T$32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'BALANÇO - MAI21'!$O$33:$T$33</c:f>
              <c:numCache>
                <c:formatCode>_("R$"* #,##0.00_);_("R$"* \(#,##0.00\);_("R$"* "-"??_);_(@_)</c:formatCode>
                <c:ptCount val="6"/>
                <c:pt idx="0">
                  <c:v>918061.42</c:v>
                </c:pt>
                <c:pt idx="1">
                  <c:v>806391.66</c:v>
                </c:pt>
                <c:pt idx="2">
                  <c:v>1064742.1200000001</c:v>
                </c:pt>
                <c:pt idx="3">
                  <c:v>1216797.3400000001</c:v>
                </c:pt>
                <c:pt idx="4">
                  <c:v>837320.24</c:v>
                </c:pt>
                <c:pt idx="5">
                  <c:v>638887.05000000005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C9-4F9B-BAF3-BF9AAEDABA9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83501024"/>
        <c:axId val="-783505920"/>
      </c:lineChart>
      <c:dateAx>
        <c:axId val="-78350102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83505920"/>
        <c:crosses val="autoZero"/>
        <c:auto val="1"/>
        <c:lblOffset val="100"/>
        <c:baseTimeUnit val="months"/>
      </c:dateAx>
      <c:valAx>
        <c:axId val="-783505920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83501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7367863025118266"/>
          <c:y val="4.80477570954318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'BALANÇO - MAI21'!$A$27</c:f>
              <c:strCache>
                <c:ptCount val="1"/>
                <c:pt idx="0">
                  <c:v>EMPRÉSTIMOS E FINANCIAMENTOS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'BALANÇO - MAI21'!$O$26:$T$26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'BALANÇO - MAI21'!$O$27:$T$27</c:f>
              <c:numCache>
                <c:formatCode>_("R$"* #,##0.00_);_("R$"* \(#,##0.00\);_("R$"* "-"??_);_(@_)</c:formatCode>
                <c:ptCount val="6"/>
                <c:pt idx="0">
                  <c:v>5014381.5</c:v>
                </c:pt>
                <c:pt idx="1">
                  <c:v>4467605.58</c:v>
                </c:pt>
                <c:pt idx="2">
                  <c:v>5324011.8099999996</c:v>
                </c:pt>
                <c:pt idx="3">
                  <c:v>5554603.8300000001</c:v>
                </c:pt>
                <c:pt idx="4">
                  <c:v>5472169.29</c:v>
                </c:pt>
                <c:pt idx="5">
                  <c:v>5800432.5199999996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4D-4920-A66E-79808AF5DD0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83496128"/>
        <c:axId val="-783510816"/>
      </c:lineChart>
      <c:dateAx>
        <c:axId val="-78349612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83510816"/>
        <c:crosses val="autoZero"/>
        <c:auto val="1"/>
        <c:lblOffset val="100"/>
        <c:baseTimeUnit val="months"/>
      </c:dateAx>
      <c:valAx>
        <c:axId val="-783510816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83496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'BALANÇO - MAI21'!$A$31</c:f>
              <c:strCache>
                <c:ptCount val="1"/>
                <c:pt idx="0">
                  <c:v>FORNECEDORES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'BALANÇO - MAI21'!$O$30:$T$30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'BALANÇO - MAI21'!$O$31:$T$31</c:f>
              <c:numCache>
                <c:formatCode>_("R$"* #,##0.00_);_("R$"* \(#,##0.00\);_("R$"* "-"??_);_(@_)</c:formatCode>
                <c:ptCount val="6"/>
                <c:pt idx="0">
                  <c:v>2620982.98</c:v>
                </c:pt>
                <c:pt idx="1">
                  <c:v>2710755.22</c:v>
                </c:pt>
                <c:pt idx="2">
                  <c:v>2436144.6800000002</c:v>
                </c:pt>
                <c:pt idx="3">
                  <c:v>2987714.21</c:v>
                </c:pt>
                <c:pt idx="4">
                  <c:v>3023142.62</c:v>
                </c:pt>
                <c:pt idx="5">
                  <c:v>3095775.73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CE-4AB6-9A79-9A9627C135F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83496672"/>
        <c:axId val="-783511360"/>
      </c:lineChart>
      <c:dateAx>
        <c:axId val="-78349667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83511360"/>
        <c:crosses val="autoZero"/>
        <c:auto val="1"/>
        <c:lblOffset val="100"/>
        <c:baseTimeUnit val="months"/>
      </c:dateAx>
      <c:valAx>
        <c:axId val="-783511360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83496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'BALANÇO - MAI21'!$A$29</c:f>
              <c:strCache>
                <c:ptCount val="1"/>
                <c:pt idx="0">
                  <c:v>OBRIGAÇÕES TRIBUTÁRIAS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'BALANÇO - MAI21'!$O$28:$T$28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'BALANÇO - MAI21'!$O$29:$T$29</c:f>
              <c:numCache>
                <c:formatCode>_("R$"* #,##0.00_);_("R$"* \(#,##0.00\);_("R$"* "-"??_);_(@_)</c:formatCode>
                <c:ptCount val="6"/>
                <c:pt idx="0">
                  <c:v>3687688.02</c:v>
                </c:pt>
                <c:pt idx="1">
                  <c:v>3850955.02</c:v>
                </c:pt>
                <c:pt idx="2">
                  <c:v>3922290.24</c:v>
                </c:pt>
                <c:pt idx="3">
                  <c:v>4040953.61</c:v>
                </c:pt>
                <c:pt idx="4">
                  <c:v>4124122.17</c:v>
                </c:pt>
                <c:pt idx="5">
                  <c:v>4221627.17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80-4952-847A-CFEA7669DA0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83501568"/>
        <c:axId val="-783502656"/>
      </c:lineChart>
      <c:dateAx>
        <c:axId val="-78350156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83502656"/>
        <c:crosses val="autoZero"/>
        <c:auto val="1"/>
        <c:lblOffset val="100"/>
        <c:baseTimeUnit val="months"/>
      </c:dateAx>
      <c:valAx>
        <c:axId val="-783502656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83501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pt-BR" b="1"/>
              <a:t>COLABORADORES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'FOLHA DE PAGAMENTO - MAI21'!$A$4</c:f>
              <c:strCache>
                <c:ptCount val="1"/>
                <c:pt idx="0">
                  <c:v>FUNCIONÁRIOS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'FOLHA DE PAGAMENTO - MAI21'!$O$3:$T$3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'FOLHA DE PAGAMENTO - MAI21'!$O$4:$T$4</c:f>
              <c:numCache>
                <c:formatCode>General</c:formatCode>
                <c:ptCount val="6"/>
                <c:pt idx="0">
                  <c:v>87</c:v>
                </c:pt>
                <c:pt idx="1">
                  <c:v>86</c:v>
                </c:pt>
                <c:pt idx="2">
                  <c:v>78</c:v>
                </c:pt>
                <c:pt idx="3">
                  <c:v>73</c:v>
                </c:pt>
                <c:pt idx="4">
                  <c:v>70</c:v>
                </c:pt>
                <c:pt idx="5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70-44F2-99C8-9BCC6CD2D7C2}"/>
            </c:ext>
          </c:extLst>
        </c:ser>
        <c:ser>
          <c:idx val="1"/>
          <c:order val="1"/>
          <c:tx>
            <c:strRef>
              <c:f>'FOLHA DE PAGAMENTO - MAI21'!$A$5</c:f>
              <c:strCache>
                <c:ptCount val="1"/>
                <c:pt idx="0">
                  <c:v>AUTÔNOMOS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'FOLHA DE PAGAMENTO - MAI21'!$O$3:$T$3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'FOLHA DE PAGAMENTO - MAI21'!$O$5:$T$5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70-44F2-99C8-9BCC6CD2D7C2}"/>
            </c:ext>
          </c:extLst>
        </c:ser>
        <c:ser>
          <c:idx val="2"/>
          <c:order val="2"/>
          <c:tx>
            <c:strRef>
              <c:f>'FOLHA DE PAGAMENTO - MAI21'!$A$6</c:f>
              <c:strCache>
                <c:ptCount val="1"/>
                <c:pt idx="0">
                  <c:v>DIRETORES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'FOLHA DE PAGAMENTO - MAI21'!$O$3:$T$3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'FOLHA DE PAGAMENTO - MAI21'!$O$6:$T$6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70-44F2-99C8-9BCC6CD2D7C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87189504"/>
        <c:axId val="1787190752"/>
      </c:barChart>
      <c:dateAx>
        <c:axId val="178718950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1787190752"/>
        <c:crosses val="autoZero"/>
        <c:auto val="1"/>
        <c:lblOffset val="100"/>
        <c:baseTimeUnit val="months"/>
      </c:dateAx>
      <c:valAx>
        <c:axId val="17871907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8718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b="1"/>
              <a:t>LÍQUIDO PAGO AOS FUNCIONÁRIOS</a:t>
            </a:r>
          </a:p>
        </c:rich>
      </c:tx>
      <c:layout>
        <c:manualLayout>
          <c:xMode val="edge"/>
          <c:yMode val="edge"/>
          <c:x val="0.20902478585748133"/>
          <c:y val="8.32132638011163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'FOLHA DE PAGAMENTO - MAI21'!$A$13</c:f>
              <c:strCache>
                <c:ptCount val="1"/>
                <c:pt idx="0">
                  <c:v>FUNCIONÁRIOS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'FOLHA DE PAGAMENTO - MAI21'!$O$12:$T$12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'FOLHA DE PAGAMENTO - MAI21'!$O$13:$T$13</c:f>
              <c:numCache>
                <c:formatCode>_("R$"* #,##0.00_);_("R$"* \(#,##0.00\);_("R$"* "-"??_);_(@_)</c:formatCode>
                <c:ptCount val="6"/>
                <c:pt idx="0">
                  <c:v>80077</c:v>
                </c:pt>
                <c:pt idx="1">
                  <c:v>80913</c:v>
                </c:pt>
                <c:pt idx="2">
                  <c:v>78626</c:v>
                </c:pt>
                <c:pt idx="3">
                  <c:v>71538</c:v>
                </c:pt>
                <c:pt idx="4">
                  <c:v>68688</c:v>
                </c:pt>
                <c:pt idx="5">
                  <c:v>71242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AC-4C40-B460-A340ACF7F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794502480"/>
        <c:axId val="-794504656"/>
      </c:lineChart>
      <c:dateAx>
        <c:axId val="-79450248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94504656"/>
        <c:crosses val="autoZero"/>
        <c:auto val="1"/>
        <c:lblOffset val="100"/>
        <c:baseTimeUnit val="months"/>
      </c:dateAx>
      <c:valAx>
        <c:axId val="-794504656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94502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'FOLHA DE PAGAMENTO - MAI21'!$A$11</c:f>
              <c:strCache>
                <c:ptCount val="1"/>
                <c:pt idx="0">
                  <c:v>AUTÔNOMOS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'FOLHA DE PAGAMENTO - MAI21'!$O$10:$T$10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'FOLHA DE PAGAMENTO - MAI21'!$O$11:$T$11</c:f>
              <c:numCache>
                <c:formatCode>_("R$"* #,##0.00_);_("R$"* \(#,##0.00\);_("R$"* "-"??_);_(@_)</c:formatCode>
                <c:ptCount val="6"/>
                <c:pt idx="0">
                  <c:v>5107.8100000000004</c:v>
                </c:pt>
                <c:pt idx="1">
                  <c:v>2968.85</c:v>
                </c:pt>
                <c:pt idx="2">
                  <c:v>4087.55</c:v>
                </c:pt>
                <c:pt idx="3">
                  <c:v>6649.42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86-4AFE-B63A-B6DF695EE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794503568"/>
        <c:axId val="-794507376"/>
      </c:lineChart>
      <c:dateAx>
        <c:axId val="-79450356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94507376"/>
        <c:crosses val="autoZero"/>
        <c:auto val="1"/>
        <c:lblOffset val="100"/>
        <c:baseTimeUnit val="months"/>
      </c:dateAx>
      <c:valAx>
        <c:axId val="-794507376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94503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'FOLHA DE PAGAMENTO - MAI21'!$A$9</c:f>
              <c:strCache>
                <c:ptCount val="1"/>
                <c:pt idx="0">
                  <c:v>PRÓ-LABORE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'FOLHA DE PAGAMENTO - MAI21'!$O$8:$T$8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'FOLHA DE PAGAMENTO - MAI21'!$O$9:$T$9</c:f>
              <c:numCache>
                <c:formatCode>_("R$"* #,##0.00_);_("R$"* \(#,##0.00\);_("R$"* "-"??_);_(@_)</c:formatCode>
                <c:ptCount val="6"/>
                <c:pt idx="0">
                  <c:v>10479.879999999999</c:v>
                </c:pt>
                <c:pt idx="1">
                  <c:v>10479.879999999999</c:v>
                </c:pt>
                <c:pt idx="2">
                  <c:v>10453.36</c:v>
                </c:pt>
                <c:pt idx="3">
                  <c:v>10453.36</c:v>
                </c:pt>
                <c:pt idx="4">
                  <c:v>10453.36</c:v>
                </c:pt>
                <c:pt idx="5">
                  <c:v>10453.36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C7-4899-8AA3-B9D77E798E2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94498672"/>
        <c:axId val="-794505200"/>
      </c:lineChart>
      <c:dateAx>
        <c:axId val="-79449867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94505200"/>
        <c:crosses val="autoZero"/>
        <c:auto val="1"/>
        <c:lblOffset val="100"/>
        <c:baseTimeUnit val="months"/>
      </c:dateAx>
      <c:valAx>
        <c:axId val="-794505200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9449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>
        <c:manualLayout>
          <c:xMode val="edge"/>
          <c:yMode val="edge"/>
          <c:x val="0.38417979217843767"/>
          <c:y val="4.22280681434668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'INDICES - MAI2021'!$A$11</c:f>
              <c:strCache>
                <c:ptCount val="1"/>
                <c:pt idx="0">
                  <c:v>LIQUIDEZ GERAL</c:v>
                </c:pt>
              </c:strCache>
            </c:strRef>
          </c:tx>
          <c:spPr>
            <a:solidFill>
              <a:srgbClr val="00808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5.45091208747971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823-4921-81CE-BAD430CD1F0B}"/>
                </c:ext>
              </c:extLst>
            </c:dLbl>
            <c:dLbl>
              <c:idx val="1"/>
              <c:layout>
                <c:manualLayout>
                  <c:x val="-4.7416306019612059E-3"/>
                  <c:y val="-1.93190640885748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23-4921-81CE-BAD430CD1F0B}"/>
                </c:ext>
              </c:extLst>
            </c:dLbl>
            <c:dLbl>
              <c:idx val="2"/>
              <c:layout>
                <c:manualLayout>
                  <c:x val="-2.3708153009806463E-3"/>
                  <c:y val="-1.22810527313302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23-4921-81CE-BAD430CD1F0B}"/>
                </c:ext>
              </c:extLst>
            </c:dLbl>
            <c:dLbl>
              <c:idx val="3"/>
              <c:layout>
                <c:manualLayout>
                  <c:x val="-4.7416306019612059E-3"/>
                  <c:y val="-1.93190640885747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23-4921-81CE-BAD430CD1F0B}"/>
                </c:ext>
              </c:extLst>
            </c:dLbl>
            <c:dLbl>
              <c:idx val="4"/>
              <c:layout>
                <c:manualLayout>
                  <c:x val="-4.7416306019612059E-3"/>
                  <c:y val="-1.93190640885748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823-4921-81CE-BAD430CD1F0B}"/>
                </c:ext>
              </c:extLst>
            </c:dLbl>
            <c:dLbl>
              <c:idx val="5"/>
              <c:layout>
                <c:manualLayout>
                  <c:x val="-1.7385778031866343E-16"/>
                  <c:y val="-2.635707544581922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823-4921-81CE-BAD430CD1F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'INDICES - MAI2021'!$O$10:$T$10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'INDICES - MAI2021'!$O$11:$T$11</c:f>
              <c:numCache>
                <c:formatCode>0%</c:formatCode>
                <c:ptCount val="6"/>
                <c:pt idx="0">
                  <c:v>0.64724053797749426</c:v>
                </c:pt>
                <c:pt idx="1">
                  <c:v>0.62637229732894084</c:v>
                </c:pt>
                <c:pt idx="2">
                  <c:v>0.62900861706672584</c:v>
                </c:pt>
                <c:pt idx="3">
                  <c:v>0.63343466161068607</c:v>
                </c:pt>
                <c:pt idx="4">
                  <c:v>0.61636223715512828</c:v>
                </c:pt>
                <c:pt idx="5">
                  <c:v>0.63050923325201413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23-4921-81CE-BAD430CD1F0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-783504832"/>
        <c:axId val="-783510272"/>
      </c:barChart>
      <c:dateAx>
        <c:axId val="-78350483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83510272"/>
        <c:crosses val="autoZero"/>
        <c:auto val="1"/>
        <c:lblOffset val="100"/>
        <c:baseTimeUnit val="months"/>
      </c:dateAx>
      <c:valAx>
        <c:axId val="-78351027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783504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400" b="1" i="0" u="none" strike="noStrike" kern="120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'INDICES - MAI2021'!$A$18</c:f>
              <c:strCache>
                <c:ptCount val="1"/>
                <c:pt idx="0">
                  <c:v>LIQUIDEZ CORRENTE</c:v>
                </c:pt>
              </c:strCache>
            </c:strRef>
          </c:tx>
          <c:spPr>
            <a:solidFill>
              <a:srgbClr val="00808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6.91299966900026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743-46F3-8054-0116A746B70F}"/>
                </c:ext>
              </c:extLst>
            </c:dLbl>
            <c:dLbl>
              <c:idx val="1"/>
              <c:layout>
                <c:manualLayout>
                  <c:x val="0"/>
                  <c:y val="-4.29576327597709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43-46F3-8054-0116A746B70F}"/>
                </c:ext>
              </c:extLst>
            </c:dLbl>
            <c:dLbl>
              <c:idx val="2"/>
              <c:layout>
                <c:manualLayout>
                  <c:x val="-2.3682360985940011E-3"/>
                  <c:y val="-3.47520534042194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743-46F3-8054-0116A746B70F}"/>
                </c:ext>
              </c:extLst>
            </c:dLbl>
            <c:dLbl>
              <c:idx val="3"/>
              <c:layout>
                <c:manualLayout>
                  <c:x val="0"/>
                  <c:y val="2.366684909406123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743-46F3-8054-0116A746B70F}"/>
                </c:ext>
              </c:extLst>
            </c:dLbl>
            <c:dLbl>
              <c:idx val="4"/>
              <c:layout>
                <c:manualLayout>
                  <c:x val="-9.4729443943759178E-3"/>
                  <c:y val="-4.40317379826258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743-46F3-8054-0116A746B70F}"/>
                </c:ext>
              </c:extLst>
            </c:dLbl>
            <c:dLbl>
              <c:idx val="5"/>
              <c:layout>
                <c:manualLayout>
                  <c:x val="-2.3682360985939578E-3"/>
                  <c:y val="-3.47520534042194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743-46F3-8054-0116A746B7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'INDICES - MAI2021'!$O$17:$T$17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'INDICES - MAI2021'!$O$18:$T$18</c:f>
              <c:numCache>
                <c:formatCode>0%</c:formatCode>
                <c:ptCount val="6"/>
                <c:pt idx="0">
                  <c:v>0.48426526570068462</c:v>
                </c:pt>
                <c:pt idx="1">
                  <c:v>0.46047890708484901</c:v>
                </c:pt>
                <c:pt idx="2">
                  <c:v>0.47389390647646362</c:v>
                </c:pt>
                <c:pt idx="3">
                  <c:v>0.48829868354575839</c:v>
                </c:pt>
                <c:pt idx="4">
                  <c:v>0.47042658916553359</c:v>
                </c:pt>
                <c:pt idx="5">
                  <c:v>0.48851195775691036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743-46F3-8054-0116A746B70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-783504288"/>
        <c:axId val="-783503744"/>
      </c:barChart>
      <c:dateAx>
        <c:axId val="-78350428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83503744"/>
        <c:crosses val="autoZero"/>
        <c:auto val="1"/>
        <c:lblOffset val="100"/>
        <c:baseTimeUnit val="months"/>
      </c:dateAx>
      <c:valAx>
        <c:axId val="-78350374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783504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5775528773641685"/>
          <c:y val="5.39262865877823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400" b="1" i="0" u="none" strike="noStrike" kern="120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'INDICES - MAI2021'!$A$27</c:f>
              <c:strCache>
                <c:ptCount val="1"/>
                <c:pt idx="0">
                  <c:v>LIQUIDEZ SECA</c:v>
                </c:pt>
              </c:strCache>
            </c:strRef>
          </c:tx>
          <c:spPr>
            <a:solidFill>
              <a:srgbClr val="00808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3650928680717569E-3"/>
                  <c:y val="-3.05423464325735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FF-40DC-87A8-1F998B7DB0BA}"/>
                </c:ext>
              </c:extLst>
            </c:dLbl>
            <c:dLbl>
              <c:idx val="1"/>
              <c:layout>
                <c:manualLayout>
                  <c:x val="-4.7301857361435355E-3"/>
                  <c:y val="-3.05423464325735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FF-40DC-87A8-1F998B7DB0BA}"/>
                </c:ext>
              </c:extLst>
            </c:dLbl>
            <c:dLbl>
              <c:idx val="2"/>
              <c:layout>
                <c:manualLayout>
                  <c:x val="-2.3650928680718111E-3"/>
                  <c:y val="-2.23867609803399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FF-40DC-87A8-1F998B7DB0BA}"/>
                </c:ext>
              </c:extLst>
            </c:dLbl>
            <c:dLbl>
              <c:idx val="3"/>
              <c:layout>
                <c:manualLayout>
                  <c:x val="2.365092868071681E-3"/>
                  <c:y val="-2.23867609803399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FF-40DC-87A8-1F998B7DB0BA}"/>
                </c:ext>
              </c:extLst>
            </c:dLbl>
            <c:dLbl>
              <c:idx val="4"/>
              <c:layout>
                <c:manualLayout>
                  <c:x val="-2.3650928680718545E-3"/>
                  <c:y val="-3.8697931884807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FF-40DC-87A8-1F998B7DB0BA}"/>
                </c:ext>
              </c:extLst>
            </c:dLbl>
            <c:dLbl>
              <c:idx val="5"/>
              <c:layout>
                <c:manualLayout>
                  <c:x val="-4.7301857361435355E-3"/>
                  <c:y val="-3.05423464325735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FF-40DC-87A8-1F998B7DB0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'INDICES - MAI2021'!$O$26:$T$26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'INDICES - MAI2021'!$O$27:$T$27</c:f>
              <c:numCache>
                <c:formatCode>0%</c:formatCode>
                <c:ptCount val="6"/>
                <c:pt idx="0">
                  <c:v>0.3871400700211951</c:v>
                </c:pt>
                <c:pt idx="1">
                  <c:v>0.36502115113065531</c:v>
                </c:pt>
                <c:pt idx="2">
                  <c:v>0.41983377627289958</c:v>
                </c:pt>
                <c:pt idx="3">
                  <c:v>0.41923275862230874</c:v>
                </c:pt>
                <c:pt idx="4">
                  <c:v>0.40056381377588152</c:v>
                </c:pt>
                <c:pt idx="5">
                  <c:v>0.40767349147359266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BFF-40DC-87A8-1F998B7DB0B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-783502112"/>
        <c:axId val="-783500480"/>
      </c:barChart>
      <c:dateAx>
        <c:axId val="-78350211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83500480"/>
        <c:crosses val="autoZero"/>
        <c:auto val="1"/>
        <c:lblOffset val="100"/>
        <c:baseTimeUnit val="months"/>
      </c:dateAx>
      <c:valAx>
        <c:axId val="-7835004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78350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pt-BR" sz="1400" b="1"/>
              <a:t>LIQUIDEZ IMEDIATA</a:t>
            </a:r>
          </a:p>
        </c:rich>
      </c:tx>
      <c:layout>
        <c:manualLayout>
          <c:xMode val="edge"/>
          <c:yMode val="edge"/>
          <c:x val="0.36050848762563714"/>
          <c:y val="7.3238474131176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808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4.6948356807511738E-3"/>
                  <c:y val="-1.62074993155362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31D-4471-9044-36764A9B290F}"/>
                </c:ext>
              </c:extLst>
            </c:dLbl>
            <c:dLbl>
              <c:idx val="1"/>
              <c:layout>
                <c:manualLayout>
                  <c:x val="4.6948356807511738E-3"/>
                  <c:y val="-3.9129061276803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1D-4471-9044-36764A9B290F}"/>
                </c:ext>
              </c:extLst>
            </c:dLbl>
            <c:dLbl>
              <c:idx val="2"/>
              <c:layout>
                <c:manualLayout>
                  <c:x val="7.0422535211266749E-3"/>
                  <c:y val="-3.62606317524979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1D-4471-9044-36764A9B290F}"/>
                </c:ext>
              </c:extLst>
            </c:dLbl>
            <c:dLbl>
              <c:idx val="3"/>
              <c:layout>
                <c:manualLayout>
                  <c:x val="-2.3474178403755869E-3"/>
                  <c:y val="-4.39025564344103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31D-4471-9044-36764A9B290F}"/>
                </c:ext>
              </c:extLst>
            </c:dLbl>
            <c:dLbl>
              <c:idx val="4"/>
              <c:layout>
                <c:manualLayout>
                  <c:x val="-4.6948356807511738E-3"/>
                  <c:y val="-3.62606317524979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31D-4471-9044-36764A9B290F}"/>
                </c:ext>
              </c:extLst>
            </c:dLbl>
            <c:dLbl>
              <c:idx val="5"/>
              <c:layout>
                <c:manualLayout>
                  <c:x val="0"/>
                  <c:y val="-1.33348577067607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31D-4471-9044-36764A9B29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'INDICES - MAI2021'!$O$34:$T$34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'INDICES - MAI2021'!$O$35:$T$35</c:f>
              <c:numCache>
                <c:formatCode>0.00%</c:formatCode>
                <c:ptCount val="6"/>
                <c:pt idx="0">
                  <c:v>2.8139312330809287E-3</c:v>
                </c:pt>
                <c:pt idx="1">
                  <c:v>2.6724516624728012E-3</c:v>
                </c:pt>
                <c:pt idx="2">
                  <c:v>3.2840365441841957E-3</c:v>
                </c:pt>
                <c:pt idx="3">
                  <c:v>5.0300594488939939E-3</c:v>
                </c:pt>
                <c:pt idx="4">
                  <c:v>5.2304929555029023E-3</c:v>
                </c:pt>
                <c:pt idx="5">
                  <c:v>8.0450567796288234E-3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1D-4471-9044-36764A9B290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733754863"/>
        <c:axId val="733755279"/>
      </c:barChart>
      <c:dateAx>
        <c:axId val="733754863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733755279"/>
        <c:crosses val="autoZero"/>
        <c:auto val="1"/>
        <c:lblOffset val="100"/>
        <c:baseTimeUnit val="months"/>
      </c:dateAx>
      <c:valAx>
        <c:axId val="733755279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733754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ctr">
        <a:defRPr lang="en-US" sz="10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n-ea"/>
          <a:cs typeface="+mn-cs"/>
        </a:defRPr>
      </a:pPr>
      <a:endParaRPr lang="pt-B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b="1"/>
              <a:t>FATURAMENTO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'FATURAMENTO - MAI21'!$A$5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'FATURAMENTO - MAI21'!$L$2:$Q$2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'FATURAMENTO - MAI21'!$L$5:$Q$5</c:f>
              <c:numCache>
                <c:formatCode>_("R$"* #,##0.00_);_("R$"* \(#,##0.00\);_("R$"* "-"??_);_(@_)</c:formatCode>
                <c:ptCount val="6"/>
                <c:pt idx="0">
                  <c:v>3431720.04</c:v>
                </c:pt>
                <c:pt idx="1">
                  <c:v>2468492.29</c:v>
                </c:pt>
                <c:pt idx="2">
                  <c:v>3062156.65</c:v>
                </c:pt>
                <c:pt idx="3">
                  <c:v>1616314.5</c:v>
                </c:pt>
                <c:pt idx="4">
                  <c:v>2675357.7799999998</c:v>
                </c:pt>
                <c:pt idx="5">
                  <c:v>2402320.4300000002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2E-418D-82CD-FEF8708C4A5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968020528"/>
        <c:axId val="1723690640"/>
      </c:lineChart>
      <c:dateAx>
        <c:axId val="196802052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1723690640"/>
        <c:crosses val="autoZero"/>
        <c:auto val="1"/>
        <c:lblOffset val="100"/>
        <c:baseTimeUnit val="months"/>
      </c:dateAx>
      <c:valAx>
        <c:axId val="1723690640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968020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pt-BR" b="1"/>
              <a:t>RECEITA LÍQUIDA X BRUTA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'DRE GRÁFICOS -MAI21'!$A$4</c:f>
              <c:strCache>
                <c:ptCount val="1"/>
                <c:pt idx="0">
                  <c:v>RECEITAS DE MERCADORIA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'DRE GRÁFICOS -MAI21'!$O$3:$T$3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'DRE GRÁFICOS -MAI21'!$O$4:$T$4</c:f>
              <c:numCache>
                <c:formatCode>"R$"\ #,##0.00</c:formatCode>
                <c:ptCount val="6"/>
                <c:pt idx="0">
                  <c:v>3431720.04</c:v>
                </c:pt>
                <c:pt idx="1">
                  <c:v>2390258.0699999998</c:v>
                </c:pt>
                <c:pt idx="2">
                  <c:v>2961978.25</c:v>
                </c:pt>
                <c:pt idx="3">
                  <c:v>1783298.4</c:v>
                </c:pt>
                <c:pt idx="4">
                  <c:v>2037305.29</c:v>
                </c:pt>
                <c:pt idx="5">
                  <c:v>1846089.26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61-4FA9-97F0-C565F271EDF4}"/>
            </c:ext>
          </c:extLst>
        </c:ser>
        <c:ser>
          <c:idx val="1"/>
          <c:order val="1"/>
          <c:tx>
            <c:strRef>
              <c:f>'DRE GRÁFICOS -MAI21'!$A$5</c:f>
              <c:strCache>
                <c:ptCount val="1"/>
                <c:pt idx="0">
                  <c:v>RECEITA LÍQUIDA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7.9242426964999987E-2"/>
                  <c:y val="-5.90614392437946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661-4FA9-97F0-C565F271EDF4}"/>
                </c:ext>
              </c:extLst>
            </c:dLbl>
            <c:dLbl>
              <c:idx val="3"/>
              <c:layout>
                <c:manualLayout>
                  <c:x val="-6.6937543350212278E-2"/>
                  <c:y val="-5.28542207863617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661-4FA9-97F0-C565F271EDF4}"/>
                </c:ext>
              </c:extLst>
            </c:dLbl>
            <c:dLbl>
              <c:idx val="4"/>
              <c:layout>
                <c:manualLayout>
                  <c:x val="-8.1068077352950824E-2"/>
                  <c:y val="-6.52686577012274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661-4FA9-97F0-C565F271EDF4}"/>
                </c:ext>
              </c:extLst>
            </c:dLbl>
            <c:dLbl>
              <c:idx val="5"/>
              <c:layout>
                <c:manualLayout>
                  <c:x val="-3.2692942136226713E-2"/>
                  <c:y val="-6.52686577012274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661-4FA9-97F0-C565F271ED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'DRE GRÁFICOS -MAI21'!$O$3:$T$3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'DRE GRÁFICOS -MAI21'!$O$5:$T$5</c:f>
              <c:numCache>
                <c:formatCode>_("R$"* #,##0.00_);_("R$"* \(#,##0.00\);_("R$"* "-"??_);_(@_)</c:formatCode>
                <c:ptCount val="6"/>
                <c:pt idx="0">
                  <c:v>1918568.84</c:v>
                </c:pt>
                <c:pt idx="1">
                  <c:v>1413626.3299999998</c:v>
                </c:pt>
                <c:pt idx="2">
                  <c:v>1991833.47</c:v>
                </c:pt>
                <c:pt idx="3">
                  <c:v>952688.21</c:v>
                </c:pt>
                <c:pt idx="4">
                  <c:v>1128895.71</c:v>
                </c:pt>
                <c:pt idx="5">
                  <c:v>1205695.81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61-4FA9-97F0-C565F271EDF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563614479"/>
        <c:axId val="1449633071"/>
      </c:lineChart>
      <c:dateAx>
        <c:axId val="1563614479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1449633071"/>
        <c:crosses val="autoZero"/>
        <c:auto val="1"/>
        <c:lblOffset val="100"/>
        <c:baseTimeUnit val="months"/>
      </c:dateAx>
      <c:valAx>
        <c:axId val="1449633071"/>
        <c:scaling>
          <c:orientation val="minMax"/>
        </c:scaling>
        <c:delete val="1"/>
        <c:axPos val="l"/>
        <c:numFmt formatCode="&quot;R$&quot;\ #,##0.00" sourceLinked="1"/>
        <c:majorTickMark val="none"/>
        <c:minorTickMark val="none"/>
        <c:tickLblPos val="nextTo"/>
        <c:crossAx val="1563614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'DRE GRÁFICOS -MAI21'!$A$7</c:f>
              <c:strCache>
                <c:ptCount val="1"/>
                <c:pt idx="0">
                  <c:v>CUSTO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'DRE GRÁFICOS -MAI21'!$O$6:$T$6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'DRE GRÁFICOS -MAI21'!$O$7:$T$7</c:f>
              <c:numCache>
                <c:formatCode>_("R$"* #,##0.00_);_("R$"* \(#,##0.00\);_("R$"* "-"??_);_(@_)</c:formatCode>
                <c:ptCount val="6"/>
                <c:pt idx="0">
                  <c:v>1651978.26</c:v>
                </c:pt>
                <c:pt idx="1">
                  <c:v>1212877.1000000001</c:v>
                </c:pt>
                <c:pt idx="2">
                  <c:v>2054798.23</c:v>
                </c:pt>
                <c:pt idx="3">
                  <c:v>987043.51</c:v>
                </c:pt>
                <c:pt idx="4">
                  <c:v>931298.53</c:v>
                </c:pt>
                <c:pt idx="5">
                  <c:v>978802.57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C2-413F-9FB8-73C8A022B6F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794510640"/>
        <c:axId val="-716680096"/>
      </c:lineChart>
      <c:dateAx>
        <c:axId val="-79451064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-716680096"/>
        <c:crosses val="autoZero"/>
        <c:auto val="1"/>
        <c:lblOffset val="100"/>
        <c:baseTimeUnit val="months"/>
      </c:dateAx>
      <c:valAx>
        <c:axId val="-716680096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-794510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b="1"/>
              <a:t>LUCRO BRUTO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'DRE GRÁFICOS -MAI21'!$A$9</c:f>
              <c:strCache>
                <c:ptCount val="1"/>
                <c:pt idx="0">
                  <c:v>Lucro Bruto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0.10807105215440339"/>
                  <c:y val="7.50323158606394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7F-4587-BE11-F913CF73B060}"/>
                </c:ext>
              </c:extLst>
            </c:dLbl>
            <c:dLbl>
              <c:idx val="3"/>
              <c:layout>
                <c:manualLayout>
                  <c:x val="-0.10600941437961504"/>
                  <c:y val="-0.157550312780903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7F-4587-BE11-F913CF73B0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'DRE GRÁFICOS -MAI21'!$O$8:$T$8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'DRE GRÁFICOS -MAI21'!$O$9:$T$9</c:f>
              <c:numCache>
                <c:formatCode>_("R$"* #,##0.00_);_("R$"* \(#,##0.00\);_("R$"* "-"??_);_(@_)</c:formatCode>
                <c:ptCount val="6"/>
                <c:pt idx="0">
                  <c:v>266590.58000000007</c:v>
                </c:pt>
                <c:pt idx="1">
                  <c:v>200749.22999999975</c:v>
                </c:pt>
                <c:pt idx="2">
                  <c:v>-62964.760000000009</c:v>
                </c:pt>
                <c:pt idx="3">
                  <c:v>-34355.300000000047</c:v>
                </c:pt>
                <c:pt idx="4">
                  <c:v>197597.17999999993</c:v>
                </c:pt>
                <c:pt idx="5">
                  <c:v>226893.24000000011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7F-4587-BE11-F913CF73B06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840881487"/>
        <c:axId val="840877743"/>
      </c:lineChart>
      <c:dateAx>
        <c:axId val="840881487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840877743"/>
        <c:crosses val="autoZero"/>
        <c:auto val="1"/>
        <c:lblOffset val="100"/>
        <c:baseTimeUnit val="months"/>
      </c:dateAx>
      <c:valAx>
        <c:axId val="840877743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8408814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pt-BR" b="1"/>
              <a:t>RECEITA X RESULTADO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'DRE GRÁFICOS -MAI21'!$A$13</c:f>
              <c:strCache>
                <c:ptCount val="1"/>
                <c:pt idx="0">
                  <c:v>Resultado do Exercício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'DRE GRÁFICOS -MAI21'!$O$12:$T$12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'DRE GRÁFICOS -MAI21'!$O$13:$T$13</c:f>
              <c:numCache>
                <c:formatCode>_("R$"* #,##0.00_);_("R$"* \(#,##0.00\);_("R$"* "-"??_);_(@_)</c:formatCode>
                <c:ptCount val="6"/>
                <c:pt idx="0">
                  <c:v>-172464.66999999998</c:v>
                </c:pt>
                <c:pt idx="1">
                  <c:v>-137735.14000000025</c:v>
                </c:pt>
                <c:pt idx="2">
                  <c:v>-349801.83</c:v>
                </c:pt>
                <c:pt idx="3">
                  <c:v>-344590.28</c:v>
                </c:pt>
                <c:pt idx="4">
                  <c:v>-281717.59000000008</c:v>
                </c:pt>
                <c:pt idx="5">
                  <c:v>10355.110000000102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24-44A0-AB13-BEBEB50D8864}"/>
            </c:ext>
          </c:extLst>
        </c:ser>
        <c:ser>
          <c:idx val="1"/>
          <c:order val="1"/>
          <c:tx>
            <c:strRef>
              <c:f>'DRE GRÁFICOS -MAI21'!$A$14</c:f>
              <c:strCache>
                <c:ptCount val="1"/>
                <c:pt idx="0">
                  <c:v>Receita de Mercadorias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'DRE GRÁFICOS -MAI21'!$O$12:$T$12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'DRE GRÁFICOS -MAI21'!$O$14:$T$14</c:f>
              <c:numCache>
                <c:formatCode>"R$"\ #,##0.00</c:formatCode>
                <c:ptCount val="6"/>
                <c:pt idx="0">
                  <c:v>3431720.04</c:v>
                </c:pt>
                <c:pt idx="1">
                  <c:v>2390258.0699999998</c:v>
                </c:pt>
                <c:pt idx="2">
                  <c:v>2961978.25</c:v>
                </c:pt>
                <c:pt idx="3">
                  <c:v>1783298.4</c:v>
                </c:pt>
                <c:pt idx="4">
                  <c:v>2037305.29</c:v>
                </c:pt>
                <c:pt idx="5">
                  <c:v>1846089.26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24-44A0-AB13-BEBEB50D886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06126703"/>
        <c:axId val="506125039"/>
      </c:lineChart>
      <c:dateAx>
        <c:axId val="506126703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506125039"/>
        <c:crosses val="autoZero"/>
        <c:auto val="1"/>
        <c:lblOffset val="100"/>
        <c:baseTimeUnit val="months"/>
      </c:dateAx>
      <c:valAx>
        <c:axId val="506125039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5061267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9408486971039796"/>
          <c:y val="7.26564885605362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'GRAFICOS DFC - MAI21'!$A$2</c:f>
              <c:strCache>
                <c:ptCount val="1"/>
                <c:pt idx="0">
                  <c:v>Fluxos de Caixa das Atividades Operacionais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'GRAFICOS DFC - MAI21'!$L$1:$Q$1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'GRAFICOS DFC - MAI21'!$L$2:$Q$2</c:f>
              <c:numCache>
                <c:formatCode>_("R$"* #,##0.00_);_("R$"* \(#,##0.00\);_("R$"* "-"??_);_(@_)</c:formatCode>
                <c:ptCount val="6"/>
                <c:pt idx="0">
                  <c:v>-279566.27</c:v>
                </c:pt>
                <c:pt idx="1">
                  <c:v>-116914.23000000001</c:v>
                </c:pt>
                <c:pt idx="2">
                  <c:v>-331454.78999999998</c:v>
                </c:pt>
                <c:pt idx="3">
                  <c:v>-323911.88</c:v>
                </c:pt>
                <c:pt idx="4">
                  <c:v>-260839.19000000003</c:v>
                </c:pt>
                <c:pt idx="5">
                  <c:v>31033.520000000004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FC-4FEF-94EA-2513B0B69DC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034266015"/>
        <c:axId val="1205482063"/>
      </c:lineChart>
      <c:dateAx>
        <c:axId val="1034266015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1205482063"/>
        <c:crosses val="autoZero"/>
        <c:auto val="1"/>
        <c:lblOffset val="100"/>
        <c:baseTimeUnit val="months"/>
      </c:dateAx>
      <c:valAx>
        <c:axId val="1205482063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034266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'GRAFICOS DFC - MAI21'!$A$4</c:f>
              <c:strCache>
                <c:ptCount val="1"/>
                <c:pt idx="0">
                  <c:v>Variações nos Ativos e Passivos Circulantes e de Longo Prazo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'GRAFICOS DFC - MAI21'!$L$3:$Q$3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'GRAFICOS DFC - MAI21'!$L$4:$Q$4</c:f>
              <c:numCache>
                <c:formatCode>_("R$"* #,##0.00_);_("R$"* \(#,##0.00\);_("R$"* "-"??_);_(@_)</c:formatCode>
                <c:ptCount val="6"/>
                <c:pt idx="0">
                  <c:v>71568.69000000009</c:v>
                </c:pt>
                <c:pt idx="1">
                  <c:v>767816.60000000009</c:v>
                </c:pt>
                <c:pt idx="2">
                  <c:v>-516111.24000000011</c:v>
                </c:pt>
                <c:pt idx="3">
                  <c:v>123514.81</c:v>
                </c:pt>
                <c:pt idx="4">
                  <c:v>346322.23</c:v>
                </c:pt>
                <c:pt idx="5">
                  <c:v>-291181.5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00-4358-82B8-CA0FCC8A23A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362364383"/>
        <c:axId val="1205484143"/>
      </c:lineChart>
      <c:dateAx>
        <c:axId val="1362364383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1205484143"/>
        <c:crosses val="autoZero"/>
        <c:auto val="1"/>
        <c:lblOffset val="100"/>
        <c:baseTimeUnit val="months"/>
      </c:dateAx>
      <c:valAx>
        <c:axId val="1205484143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3623643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'GRAFICOS DFC - MAI21'!$A$6</c:f>
              <c:strCache>
                <c:ptCount val="1"/>
                <c:pt idx="0">
                  <c:v>Caixa Líquido Provenientes das  Atividades Operacionais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6.1653993748825006E-2"/>
                  <c:y val="-0.1219045030243211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2CD-4F3D-87D1-FD6F952402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'GRAFICOS DFC - MAI21'!$L$5:$Q$5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'GRAFICOS DFC - MAI21'!$L$6:$Q$6</c:f>
              <c:numCache>
                <c:formatCode>_("R$"* #,##0.00_);_("R$"* \(#,##0.00\);_("R$"* "-"??_);_(@_)</c:formatCode>
                <c:ptCount val="6"/>
                <c:pt idx="0">
                  <c:v>-207997.57999999993</c:v>
                </c:pt>
                <c:pt idx="1">
                  <c:v>650902.37000000011</c:v>
                </c:pt>
                <c:pt idx="2">
                  <c:v>-847566.03</c:v>
                </c:pt>
                <c:pt idx="3">
                  <c:v>-200397.07</c:v>
                </c:pt>
                <c:pt idx="4">
                  <c:v>85483.03999999995</c:v>
                </c:pt>
                <c:pt idx="5">
                  <c:v>-260147.97999999998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CD-4F3D-87D1-FD6F9524023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356493487"/>
        <c:axId val="764980527"/>
      </c:lineChart>
      <c:dateAx>
        <c:axId val="1356493487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764980527"/>
        <c:crosses val="autoZero"/>
        <c:auto val="1"/>
        <c:lblOffset val="100"/>
        <c:baseTimeUnit val="months"/>
      </c:dateAx>
      <c:valAx>
        <c:axId val="764980527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3564934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6899818135465652"/>
          <c:y val="2.43408096673262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1249979464944682E-2"/>
          <c:y val="0.28427047047718534"/>
          <c:w val="0.95750004107011066"/>
          <c:h val="0.53288980033827971"/>
        </c:manualLayout>
      </c:layout>
      <c:lineChart>
        <c:grouping val="standard"/>
        <c:varyColors val="0"/>
        <c:ser>
          <c:idx val="0"/>
          <c:order val="0"/>
          <c:tx>
            <c:strRef>
              <c:f>'GRAFICOS DFC - MAI21'!$A$8</c:f>
              <c:strCache>
                <c:ptCount val="1"/>
                <c:pt idx="0">
                  <c:v>Caixa Líquido Usado nas Atividades de Investimentos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'GRAFICOS DFC - MAI21'!$L$7:$Q$7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'GRAFICOS DFC - MAI21'!$L$8:$Q$8</c:f>
              <c:numCache>
                <c:formatCode>_("R$"* #,##0.00_);_("R$"* \(#,##0.00\);_("R$"* "-"??_);_(@_)</c:formatCode>
                <c:ptCount val="6"/>
                <c:pt idx="0">
                  <c:v>-9450.1299999999992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DE-45E9-9C85-AB90BC99805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355787311"/>
        <c:axId val="1347147279"/>
      </c:lineChart>
      <c:dateAx>
        <c:axId val="1355787311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1347147279"/>
        <c:crosses val="autoZero"/>
        <c:auto val="1"/>
        <c:lblOffset val="100"/>
        <c:baseTimeUnit val="months"/>
      </c:dateAx>
      <c:valAx>
        <c:axId val="1347147279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3557873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097984748236574E-2"/>
          <c:y val="0.41660709973044946"/>
          <c:w val="0.95804030503526849"/>
          <c:h val="0.37722268416989085"/>
        </c:manualLayout>
      </c:layout>
      <c:lineChart>
        <c:grouping val="standard"/>
        <c:varyColors val="0"/>
        <c:ser>
          <c:idx val="0"/>
          <c:order val="0"/>
          <c:tx>
            <c:strRef>
              <c:f>'GRAFICOS DFC - MAI21'!$A$10</c:f>
              <c:strCache>
                <c:ptCount val="1"/>
                <c:pt idx="0">
                  <c:v>Caixa Líquido Proveniente das Atividades de Financiamentos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'GRAFICOS DFC - MAI21'!$L$9:$Q$9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'GRAFICOS DFC - MAI21'!$L$10:$Q$10</c:f>
              <c:numCache>
                <c:formatCode>_("R$"* #,##0.00_);_("R$"* \(#,##0.00\);_("R$"* "-"??_);_(@_)</c:formatCode>
                <c:ptCount val="6"/>
                <c:pt idx="0">
                  <c:v>214519.17</c:v>
                </c:pt>
                <c:pt idx="1">
                  <c:v>-653630.01</c:v>
                </c:pt>
                <c:pt idx="2">
                  <c:v>858859.59</c:v>
                </c:pt>
                <c:pt idx="3">
                  <c:v>230592.02</c:v>
                </c:pt>
                <c:pt idx="4">
                  <c:v>-82434.539999999994</c:v>
                </c:pt>
                <c:pt idx="5">
                  <c:v>311396.58999999997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15-459A-9ECE-DF04961E7E5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405828303"/>
        <c:axId val="1205478319"/>
      </c:lineChart>
      <c:dateAx>
        <c:axId val="1405828303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1205478319"/>
        <c:crosses val="autoZero"/>
        <c:auto val="1"/>
        <c:lblOffset val="100"/>
        <c:baseTimeUnit val="months"/>
      </c:dateAx>
      <c:valAx>
        <c:axId val="1205478319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4058283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8.9370024614445889E-2"/>
          <c:y val="2.24623446207106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9681405829499293E-2"/>
          <c:y val="0.16593894958765973"/>
          <c:w val="0.9685597297220897"/>
          <c:h val="0.70739160334950524"/>
        </c:manualLayout>
      </c:layout>
      <c:lineChart>
        <c:grouping val="standard"/>
        <c:varyColors val="0"/>
        <c:ser>
          <c:idx val="0"/>
          <c:order val="0"/>
          <c:tx>
            <c:strRef>
              <c:f>'GRAFICOS DFC - MAI21'!$A$12</c:f>
              <c:strCache>
                <c:ptCount val="1"/>
                <c:pt idx="0">
                  <c:v>Caixa e Equivalentes de Caixa no Final do Período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'GRAFICOS DFC - MAI21'!$L$11:$Q$11</c:f>
              <c:numCache>
                <c:formatCode>mmm\-yy</c:formatCode>
                <c:ptCount val="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</c:numCache>
            </c:numRef>
          </c:cat>
          <c:val>
            <c:numRef>
              <c:f>'GRAFICOS DFC - MAI21'!$L$12:$Q$12</c:f>
              <c:numCache>
                <c:formatCode>_("R$"* #,##0.00_);_("R$"* \(#,##0.00\);_("R$"* "-"??_);_(@_)</c:formatCode>
                <c:ptCount val="6"/>
                <c:pt idx="0">
                  <c:v>41721.730000000069</c:v>
                </c:pt>
                <c:pt idx="1">
                  <c:v>38994.090000000171</c:v>
                </c:pt>
                <c:pt idx="2">
                  <c:v>53629.389999999941</c:v>
                </c:pt>
                <c:pt idx="3">
                  <c:v>83824.339999999924</c:v>
                </c:pt>
                <c:pt idx="4">
                  <c:v>86872.83999999988</c:v>
                </c:pt>
                <c:pt idx="5">
                  <c:v>138121.44999999987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CD-4779-901D-1BD0FA8F801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404213071"/>
        <c:axId val="1407672287"/>
      </c:lineChart>
      <c:dateAx>
        <c:axId val="1404213071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1407672287"/>
        <c:crosses val="autoZero"/>
        <c:auto val="1"/>
        <c:lblOffset val="100"/>
        <c:baseTimeUnit val="months"/>
      </c:dateAx>
      <c:valAx>
        <c:axId val="1407672287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4042130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21-09-16T13:47:49.336" idx="53">
    <p:pos x="4176" y="1721"/>
    <p:text>Coloca o texto padrão aqui que falei no outro RMA também</p:text>
    <p:extLst>
      <p:ext uri="{C676402C-5697-4E1C-873F-D02D1690AC5C}">
        <p15:threadingInfo xmlns:p15="http://schemas.microsoft.com/office/powerpoint/2012/main" timeZoneBias="180"/>
      </p:ext>
    </p:extLst>
  </p:cm>
  <p:cm authorId="7" dt="2021-09-20T13:55:46.818" idx="4">
    <p:pos x="4176" y="1857"/>
    <p:text>ok</p:text>
    <p:extLst>
      <p:ext uri="{C676402C-5697-4E1C-873F-D02D1690AC5C}">
        <p15:threadingInfo xmlns:p15="http://schemas.microsoft.com/office/powerpoint/2012/main" timeZoneBias="180">
          <p15:parentCm authorId="4" idx="53"/>
        </p15:threadingInfo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21-09-17T17:04:35.776" idx="55">
    <p:pos x="4575" y="1715"/>
    <p:text>coloca os gráficos sem ser como imagem</p:text>
    <p:extLst>
      <p:ext uri="{C676402C-5697-4E1C-873F-D02D1690AC5C}">
        <p15:threadingInfo xmlns:p15="http://schemas.microsoft.com/office/powerpoint/2012/main" timeZoneBias="180"/>
      </p:ext>
    </p:extLst>
  </p:cm>
  <p:cm authorId="7" dt="2021-09-20T13:59:12.508" idx="6">
    <p:pos x="4575" y="1851"/>
    <p:text>ok</p:text>
    <p:extLst>
      <p:ext uri="{C676402C-5697-4E1C-873F-D02D1690AC5C}">
        <p15:threadingInfo xmlns:p15="http://schemas.microsoft.com/office/powerpoint/2012/main" timeZoneBias="180">
          <p15:parentCm authorId="4" idx="55"/>
        </p15:threadingInfo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21-09-17T17:18:23.391" idx="56">
    <p:pos x="4136" y="5420"/>
    <p:text>porque não teve pro labore em mai?</p:text>
    <p:extLst>
      <p:ext uri="{C676402C-5697-4E1C-873F-D02D1690AC5C}">
        <p15:threadingInfo xmlns:p15="http://schemas.microsoft.com/office/powerpoint/2012/main" timeZoneBias="180"/>
      </p:ext>
    </p:extLst>
  </p:cm>
  <p:cm authorId="7" dt="2021-09-20T14:52:14.068" idx="7">
    <p:pos x="4136" y="5556"/>
    <p:text>teve, ajustei</p:text>
    <p:extLst>
      <p:ext uri="{C676402C-5697-4E1C-873F-D02D1690AC5C}">
        <p15:threadingInfo xmlns:p15="http://schemas.microsoft.com/office/powerpoint/2012/main" timeZoneBias="180">
          <p15:parentCm authorId="4" idx="56"/>
        </p15:threadingInfo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21-09-17T17:18:55.175" idx="57">
    <p:pos x="4545" y="1483"/>
    <p:text>os gráficos</p:text>
    <p:extLst>
      <p:ext uri="{C676402C-5697-4E1C-873F-D02D1690AC5C}">
        <p15:threadingInfo xmlns:p15="http://schemas.microsoft.com/office/powerpoint/2012/main" timeZoneBias="180"/>
      </p:ext>
    </p:extLst>
  </p:cm>
  <p:cm authorId="7" dt="2021-09-20T15:05:12.104" idx="8">
    <p:pos x="4545" y="1619"/>
    <p:text>ok</p:text>
    <p:extLst>
      <p:ext uri="{C676402C-5697-4E1C-873F-D02D1690AC5C}">
        <p15:threadingInfo xmlns:p15="http://schemas.microsoft.com/office/powerpoint/2012/main" timeZoneBias="180">
          <p15:parentCm authorId="4" idx="57"/>
        </p15:threadingInfo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21-09-20T13:20:56.287" idx="58">
    <p:pos x="2131" y="613"/>
    <p:text>não precisa repetir o tópico</p:text>
    <p:extLst>
      <p:ext uri="{C676402C-5697-4E1C-873F-D02D1690AC5C}">
        <p15:threadingInfo xmlns:p15="http://schemas.microsoft.com/office/powerpoint/2012/main" timeZoneBias="180"/>
      </p:ext>
    </p:extLst>
  </p:cm>
  <p:cm authorId="7" dt="2021-09-20T13:42:10.483" idx="3">
    <p:pos x="2131" y="749"/>
    <p:text>ok</p:text>
    <p:extLst>
      <p:ext uri="{C676402C-5697-4E1C-873F-D02D1690AC5C}">
        <p15:threadingInfo xmlns:p15="http://schemas.microsoft.com/office/powerpoint/2012/main" timeZoneBias="180">
          <p15:parentCm authorId="4" idx="58"/>
        </p15:threadingInfo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21-09-20T13:21:25.976" idx="59">
    <p:pos x="4452" y="5336"/>
    <p:text>os gráficos</p:text>
    <p:extLst>
      <p:ext uri="{C676402C-5697-4E1C-873F-D02D1690AC5C}">
        <p15:threadingInfo xmlns:p15="http://schemas.microsoft.com/office/powerpoint/2012/main" timeZoneBias="180"/>
      </p:ext>
    </p:extLst>
  </p:cm>
  <p:cm authorId="7" dt="2021-09-20T15:09:38.251" idx="9">
    <p:pos x="4452" y="5472"/>
    <p:text>ok</p:text>
    <p:extLst>
      <p:ext uri="{C676402C-5697-4E1C-873F-D02D1690AC5C}">
        <p15:threadingInfo xmlns:p15="http://schemas.microsoft.com/office/powerpoint/2012/main" timeZoneBias="180">
          <p15:parentCm authorId="4" idx="59"/>
        </p15:threadingInfo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21-09-20T13:21:48.572" idx="60">
    <p:pos x="2090" y="4923"/>
    <p:text>eles ainda não responderam esses pagamentos?</p:text>
    <p:extLst>
      <p:ext uri="{C676402C-5697-4E1C-873F-D02D1690AC5C}">
        <p15:threadingInfo xmlns:p15="http://schemas.microsoft.com/office/powerpoint/2012/main" timeZoneBias="180"/>
      </p:ext>
    </p:extLst>
  </p:cm>
  <p:cm authorId="7" dt="2021-09-20T15:23:57.664" idx="10">
    <p:pos x="2090" y="5059"/>
    <p:text>não mandaram nenhum comprovante de pagamento</p:text>
    <p:extLst>
      <p:ext uri="{C676402C-5697-4E1C-873F-D02D1690AC5C}">
        <p15:threadingInfo xmlns:p15="http://schemas.microsoft.com/office/powerpoint/2012/main" timeZoneBias="180">
          <p15:parentCm authorId="4" idx="60"/>
        </p15:threadingInfo>
      </p:ext>
    </p:extLst>
  </p:cm>
  <p:cm authorId="7" dt="2021-09-20T15:41:37.336" idx="12">
    <p:pos x="2090" y="5195"/>
    <p:text>deixei dessa forma</p:text>
    <p:extLst>
      <p:ext uri="{C676402C-5697-4E1C-873F-D02D1690AC5C}">
        <p15:threadingInfo xmlns:p15="http://schemas.microsoft.com/office/powerpoint/2012/main" timeZoneBias="180">
          <p15:parentCm authorId="4" idx="60"/>
        </p15:threadingInfo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21-09-20T13:22:55.451" idx="61">
    <p:pos x="2016" y="1155"/>
    <p:text>agosto?</p:text>
    <p:extLst>
      <p:ext uri="{C676402C-5697-4E1C-873F-D02D1690AC5C}">
        <p15:threadingInfo xmlns:p15="http://schemas.microsoft.com/office/powerpoint/2012/main" timeZoneBias="180"/>
      </p:ext>
    </p:extLst>
  </p:cm>
  <p:cm authorId="7" dt="2021-09-20T15:26:13.735" idx="11">
    <p:pos x="2016" y="1291"/>
    <p:text>corrigi, era abril e maio</p:text>
    <p:extLst>
      <p:ext uri="{C676402C-5697-4E1C-873F-D02D1690AC5C}">
        <p15:threadingInfo xmlns:p15="http://schemas.microsoft.com/office/powerpoint/2012/main" timeZoneBias="180">
          <p15:parentCm authorId="4" idx="61"/>
        </p15:threadingInfo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DECC1-9632-4D60-9BC5-0761566766AB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B60250-BF21-470A-B2ED-1493CE9E2A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975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745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6375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7425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6453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9693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75813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4256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7647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3331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96332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0964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0900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280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8024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2301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960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9707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312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098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2108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0351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3882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5449-8414-45C4-9FB4-3951049C0751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8056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5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>
              <a:lnSpc>
                <a:spcPts val="919"/>
              </a:lnSpc>
            </a:pPr>
            <a:r>
              <a:rPr lang="pt-BR" spc="5" dirty="0"/>
              <a:t>Relatório </a:t>
            </a:r>
            <a:r>
              <a:rPr lang="pt-BR" dirty="0"/>
              <a:t>desenvolvido pela Vivante Gestão </a:t>
            </a:r>
            <a:r>
              <a:rPr lang="pt-BR" spc="5" dirty="0"/>
              <a:t>e </a:t>
            </a:r>
            <a:r>
              <a:rPr lang="pt-BR" dirty="0"/>
              <a:t>Administração Judicial, </a:t>
            </a:r>
            <a:r>
              <a:rPr lang="pt-BR" spc="5" dirty="0"/>
              <a:t>em </a:t>
            </a:r>
            <a:r>
              <a:rPr lang="pt-BR" dirty="0"/>
              <a:t>conformidade com </a:t>
            </a:r>
            <a:r>
              <a:rPr lang="pt-BR" spc="5" dirty="0"/>
              <a:t>o </a:t>
            </a:r>
            <a:r>
              <a:rPr lang="pt-BR" dirty="0"/>
              <a:t>artigo </a:t>
            </a:r>
            <a:r>
              <a:rPr lang="pt-BR" spc="5" dirty="0"/>
              <a:t>22 </a:t>
            </a:r>
            <a:r>
              <a:rPr lang="pt-BR" dirty="0"/>
              <a:t>da lei </a:t>
            </a:r>
            <a:r>
              <a:rPr lang="pt-BR" spc="5" dirty="0"/>
              <a:t>11.101/2005 e </a:t>
            </a:r>
            <a:r>
              <a:rPr lang="pt-BR" dirty="0"/>
              <a:t>para transparência com</a:t>
            </a:r>
            <a:r>
              <a:rPr lang="pt-BR" spc="80" dirty="0"/>
              <a:t> </a:t>
            </a:r>
            <a:r>
              <a:rPr lang="pt-BR" dirty="0"/>
              <a:t>os</a:t>
            </a:r>
          </a:p>
          <a:p>
            <a:pPr marL="4445">
              <a:spcBef>
                <a:spcPts val="20"/>
              </a:spcBef>
            </a:pPr>
            <a:r>
              <a:rPr lang="pt-BR" dirty="0" err="1"/>
              <a:t>stakeholders</a:t>
            </a:r>
            <a:r>
              <a:rPr lang="pt-BR" dirty="0"/>
              <a:t>. Qualquer dúvida ou questionamento </a:t>
            </a:r>
            <a:r>
              <a:rPr lang="pt-BR" spc="5" dirty="0"/>
              <a:t>entre em </a:t>
            </a:r>
            <a:r>
              <a:rPr lang="pt-BR" dirty="0"/>
              <a:t>contato através do </a:t>
            </a:r>
            <a:r>
              <a:rPr lang="pt-BR" spc="5" dirty="0"/>
              <a:t>e-mail</a:t>
            </a:r>
            <a:r>
              <a:rPr lang="pt-BR" spc="45" dirty="0"/>
              <a:t> </a:t>
            </a:r>
            <a:r>
              <a:rPr lang="pt-BR" dirty="0"/>
              <a:t>rjam@vivanteaj.com.br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445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A5449-8414-45C4-9FB4-3951049C0751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FFBFF-A2A1-4C93-84C5-EB33FB74FB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6060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comments" Target="../comments/commen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vivanteaj.com.br/" TargetMode="External"/><Relationship Id="rId5" Type="http://schemas.openxmlformats.org/officeDocument/2006/relationships/hyperlink" Target="mailto:rjam@vivanteaj.com.br" TargetMode="External"/><Relationship Id="rId4" Type="http://schemas.openxmlformats.org/officeDocument/2006/relationships/hyperlink" Target="mailto:rjplena@vivanteaj.com.br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rjam@vivanteaj.com.br" TargetMode="External"/><Relationship Id="rId4" Type="http://schemas.openxmlformats.org/officeDocument/2006/relationships/hyperlink" Target="mailto:rjplena@vivanteaj.com.br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rjam@vivanteaj.com.br" TargetMode="External"/><Relationship Id="rId4" Type="http://schemas.openxmlformats.org/officeDocument/2006/relationships/hyperlink" Target="mailto:rjplena@vivanteaj.com.br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rjplena@vivanteaj.com.br" TargetMode="External"/><Relationship Id="rId5" Type="http://schemas.openxmlformats.org/officeDocument/2006/relationships/image" Target="../media/image4.png"/><Relationship Id="rId10" Type="http://schemas.openxmlformats.org/officeDocument/2006/relationships/comments" Target="../comments/comment2.xml"/><Relationship Id="rId4" Type="http://schemas.openxmlformats.org/officeDocument/2006/relationships/image" Target="../media/image3.png"/><Relationship Id="rId9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2.pn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hyperlink" Target="mailto:rjplena@vivanteaj.com.br" TargetMode="Externa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2.pn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hyperlink" Target="mailto:rjplena@vivanteaj.com.br" TargetMode="External"/><Relationship Id="rId10" Type="http://schemas.openxmlformats.org/officeDocument/2006/relationships/chart" Target="../charts/chart11.xml"/><Relationship Id="rId4" Type="http://schemas.openxmlformats.org/officeDocument/2006/relationships/image" Target="../media/image3.png"/><Relationship Id="rId9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image" Target="../media/image2.png"/><Relationship Id="rId7" Type="http://schemas.openxmlformats.org/officeDocument/2006/relationships/chart" Target="../charts/chart1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2.xml"/><Relationship Id="rId5" Type="http://schemas.openxmlformats.org/officeDocument/2006/relationships/hyperlink" Target="mailto:rjplena@vivanteaj.com.br" TargetMode="External"/><Relationship Id="rId10" Type="http://schemas.openxmlformats.org/officeDocument/2006/relationships/comments" Target="../comments/comment3.xml"/><Relationship Id="rId4" Type="http://schemas.openxmlformats.org/officeDocument/2006/relationships/image" Target="../media/image3.png"/><Relationship Id="rId9" Type="http://schemas.openxmlformats.org/officeDocument/2006/relationships/chart" Target="../charts/chart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8.xml"/><Relationship Id="rId3" Type="http://schemas.openxmlformats.org/officeDocument/2006/relationships/image" Target="../media/image2.png"/><Relationship Id="rId7" Type="http://schemas.openxmlformats.org/officeDocument/2006/relationships/chart" Target="../charts/chart1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6.xml"/><Relationship Id="rId5" Type="http://schemas.openxmlformats.org/officeDocument/2006/relationships/hyperlink" Target="mailto:rjplena@vivanteaj.com.br" TargetMode="External"/><Relationship Id="rId4" Type="http://schemas.openxmlformats.org/officeDocument/2006/relationships/image" Target="../media/image3.png"/><Relationship Id="rId9" Type="http://schemas.openxmlformats.org/officeDocument/2006/relationships/chart" Target="../charts/chart1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mailto:rjplena@vivanteaj.com.br" TargetMode="External"/><Relationship Id="rId10" Type="http://schemas.openxmlformats.org/officeDocument/2006/relationships/comments" Target="../comments/comment4.xml"/><Relationship Id="rId4" Type="http://schemas.openxmlformats.org/officeDocument/2006/relationships/image" Target="../media/image3.png"/><Relationship Id="rId9" Type="http://schemas.openxmlformats.org/officeDocument/2006/relationships/chart" Target="../charts/chart2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image" Target="../media/image2.png"/><Relationship Id="rId7" Type="http://schemas.openxmlformats.org/officeDocument/2006/relationships/chart" Target="../charts/chart2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2.xml"/><Relationship Id="rId5" Type="http://schemas.openxmlformats.org/officeDocument/2006/relationships/hyperlink" Target="mailto:rjplena@vivanteaj.com.br" TargetMode="External"/><Relationship Id="rId4" Type="http://schemas.openxmlformats.org/officeDocument/2006/relationships/image" Target="../media/image3.png"/><Relationship Id="rId9" Type="http://schemas.openxmlformats.org/officeDocument/2006/relationships/comments" Target="../comments/commen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6.xml"/><Relationship Id="rId3" Type="http://schemas.openxmlformats.org/officeDocument/2006/relationships/image" Target="../media/image2.png"/><Relationship Id="rId7" Type="http://schemas.openxmlformats.org/officeDocument/2006/relationships/chart" Target="../charts/chart2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mailto:rjplena@vivanteaj.com.br" TargetMode="External"/><Relationship Id="rId4" Type="http://schemas.openxmlformats.org/officeDocument/2006/relationships/image" Target="../media/image3.png"/><Relationship Id="rId9" Type="http://schemas.openxmlformats.org/officeDocument/2006/relationships/comments" Target="../comments/commen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9.xml"/><Relationship Id="rId3" Type="http://schemas.openxmlformats.org/officeDocument/2006/relationships/image" Target="../media/image2.png"/><Relationship Id="rId7" Type="http://schemas.openxmlformats.org/officeDocument/2006/relationships/chart" Target="../charts/chart2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7.xml"/><Relationship Id="rId5" Type="http://schemas.openxmlformats.org/officeDocument/2006/relationships/hyperlink" Target="mailto:rjplena@vivanteaj.com.br" TargetMode="External"/><Relationship Id="rId4" Type="http://schemas.openxmlformats.org/officeDocument/2006/relationships/image" Target="../media/image3.png"/><Relationship Id="rId9" Type="http://schemas.openxmlformats.org/officeDocument/2006/relationships/chart" Target="../charts/chart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mailto:rjplena@vivanteaj.com.br" TargetMode="Externa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hyperlink" Target="mailto:rjplena@vivanteaj.com.br" TargetMode="Externa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rjplena@vivanteaj.com.br" TargetMode="Externa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rjplena@vivanteaj.com.br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7.xml"/><Relationship Id="rId4" Type="http://schemas.openxmlformats.org/officeDocument/2006/relationships/hyperlink" Target="mailto:rjplena@vivanteaj.com.br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rjplena@vivanteaj.com.br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rjplena@vivanteaj.com.br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8.xml"/><Relationship Id="rId3" Type="http://schemas.openxmlformats.org/officeDocument/2006/relationships/image" Target="../media/image3.png"/><Relationship Id="rId7" Type="http://schemas.openxmlformats.org/officeDocument/2006/relationships/hyperlink" Target="mailto:contato@vivanteaj.com.br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vivanteaj.com.br/" TargetMode="External"/><Relationship Id="rId5" Type="http://schemas.openxmlformats.org/officeDocument/2006/relationships/image" Target="../media/image13.png"/><Relationship Id="rId4" Type="http://schemas.openxmlformats.org/officeDocument/2006/relationships/hyperlink" Target="mailto:rjplena@vivanteaj.com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35"/>
            <a:ext cx="1696468" cy="10691178"/>
          </a:xfrm>
          <a:custGeom>
            <a:avLst/>
            <a:gdLst/>
            <a:ahLst/>
            <a:cxnLst/>
            <a:rect l="l" t="t" r="r" b="b"/>
            <a:pathLst>
              <a:path w="1696720" h="10692765">
                <a:moveTo>
                  <a:pt x="0" y="10692384"/>
                </a:moveTo>
                <a:lnTo>
                  <a:pt x="1696212" y="10692384"/>
                </a:lnTo>
                <a:lnTo>
                  <a:pt x="1696212" y="0"/>
                </a:lnTo>
                <a:lnTo>
                  <a:pt x="0" y="0"/>
                </a:lnTo>
                <a:lnTo>
                  <a:pt x="0" y="10692384"/>
                </a:lnTo>
                <a:close/>
              </a:path>
            </a:pathLst>
          </a:custGeom>
          <a:solidFill>
            <a:srgbClr val="0C5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49987" y="9901482"/>
            <a:ext cx="472370" cy="3885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CaixaDeTexto 7"/>
          <p:cNvSpPr txBox="1"/>
          <p:nvPr/>
        </p:nvSpPr>
        <p:spPr>
          <a:xfrm>
            <a:off x="2910445" y="1929689"/>
            <a:ext cx="343854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11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Relatório Mensal de Atividade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918960" y="5057162"/>
            <a:ext cx="5403397" cy="203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Empresa em Recuperação Judicial:</a:t>
            </a:r>
          </a:p>
          <a:p>
            <a:pPr algn="ctr"/>
            <a:r>
              <a:rPr lang="pt-BR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Plena Indústria de Fraldas Eireli</a:t>
            </a:r>
          </a:p>
          <a:p>
            <a:pPr algn="ctr"/>
            <a:endParaRPr lang="pt-BR" sz="15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t-BR" sz="15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t-BR" sz="15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elaborado por: </a:t>
            </a:r>
          </a:p>
          <a:p>
            <a:pPr algn="ctr"/>
            <a:r>
              <a:rPr lang="pt-BR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Vivante Gestão e Administração Judicial</a:t>
            </a:r>
          </a:p>
          <a:p>
            <a:pPr algn="ctr"/>
            <a:endParaRPr lang="pt-BR" sz="2115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B6CEE19-3DEB-4AD2-99A1-884135D0D2E7}"/>
              </a:ext>
            </a:extLst>
          </p:cNvPr>
          <p:cNvSpPr/>
          <p:nvPr/>
        </p:nvSpPr>
        <p:spPr>
          <a:xfrm>
            <a:off x="1777551" y="258586"/>
            <a:ext cx="5645756" cy="6751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6ª Vara Cível da Comarca de Jaboatão dos Guararapes-PE. </a:t>
            </a:r>
          </a:p>
          <a:p>
            <a:pPr algn="ctr"/>
            <a:r>
              <a:rPr lang="pt-BR" sz="1400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pt-B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467A84C-B670-4009-AA74-BF933B1B69D2}"/>
              </a:ext>
            </a:extLst>
          </p:cNvPr>
          <p:cNvSpPr txBox="1"/>
          <p:nvPr/>
        </p:nvSpPr>
        <p:spPr>
          <a:xfrm>
            <a:off x="2797075" y="2226613"/>
            <a:ext cx="3606708" cy="6018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sz="151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Mês de referência:</a:t>
            </a:r>
          </a:p>
          <a:p>
            <a:pPr algn="ctr"/>
            <a:r>
              <a:rPr lang="pt-BR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</a:rPr>
              <a:t>Agosto de 2021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5C05104-4008-4E82-A7A1-8150A288FCA0}"/>
              </a:ext>
            </a:extLst>
          </p:cNvPr>
          <p:cNvSpPr txBox="1"/>
          <p:nvPr/>
        </p:nvSpPr>
        <p:spPr>
          <a:xfrm>
            <a:off x="1746673" y="8762124"/>
            <a:ext cx="56042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 Vivante Gestão e Administração Judicial é uma pessoa jurídica, integrada por profissionais capacitados, criada com o objetivo de exercer, com competência, responsabilidade e expertise, as atividades atribuídas pela Lei 11.101/2005 ao administrador judicial, nos processos de recuperação de empresas e de falência.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7D22A9B3-8718-4B83-9412-D47079301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2228" y="10685798"/>
            <a:ext cx="399356" cy="0"/>
          </a:xfrm>
          <a:custGeom>
            <a:avLst/>
            <a:gdLst/>
            <a:ahLst/>
            <a:cxnLst/>
            <a:rect l="l" t="t" r="r" b="b"/>
            <a:pathLst>
              <a:path w="399415">
                <a:moveTo>
                  <a:pt x="0" y="0"/>
                </a:moveTo>
                <a:lnTo>
                  <a:pt x="399346" y="0"/>
                </a:lnTo>
              </a:path>
            </a:pathLst>
          </a:custGeom>
          <a:ln w="9769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0035" y="946590"/>
            <a:ext cx="473894" cy="3885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52658" y="1028674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065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Agosto de 2021</a:t>
            </a:r>
            <a:endParaRPr lang="pt-BR" sz="15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80744" y="10339459"/>
            <a:ext cx="6750953" cy="24618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>
              <a:lnSpc>
                <a:spcPts val="919"/>
              </a:lnSpc>
            </a:pPr>
            <a:r>
              <a:rPr spc="5" dirty="0">
                <a:solidFill>
                  <a:schemeClr val="bg1"/>
                </a:solidFill>
              </a:rPr>
              <a:t>Relatório </a:t>
            </a:r>
            <a:r>
              <a:rPr dirty="0">
                <a:solidFill>
                  <a:schemeClr val="bg1"/>
                </a:solidFill>
              </a:rPr>
              <a:t>desenvolvido pela Vivante Gestão </a:t>
            </a:r>
            <a:r>
              <a:rPr spc="5" dirty="0">
                <a:solidFill>
                  <a:schemeClr val="bg1"/>
                </a:solidFill>
              </a:rPr>
              <a:t>e </a:t>
            </a:r>
            <a:r>
              <a:rPr dirty="0">
                <a:solidFill>
                  <a:schemeClr val="bg1"/>
                </a:solidFill>
              </a:rPr>
              <a:t>Administração Judicial, </a:t>
            </a:r>
            <a:r>
              <a:rPr spc="5" dirty="0">
                <a:solidFill>
                  <a:schemeClr val="bg1"/>
                </a:solidFill>
              </a:rPr>
              <a:t>em </a:t>
            </a:r>
            <a:r>
              <a:rPr dirty="0">
                <a:solidFill>
                  <a:schemeClr val="bg1"/>
                </a:solidFill>
              </a:rPr>
              <a:t>conformidade com </a:t>
            </a:r>
            <a:r>
              <a:rPr spc="5" dirty="0">
                <a:solidFill>
                  <a:schemeClr val="bg1"/>
                </a:solidFill>
              </a:rPr>
              <a:t>o </a:t>
            </a:r>
            <a:r>
              <a:rPr dirty="0">
                <a:solidFill>
                  <a:schemeClr val="bg1"/>
                </a:solidFill>
              </a:rPr>
              <a:t>artigo </a:t>
            </a:r>
            <a:r>
              <a:rPr spc="5" dirty="0">
                <a:solidFill>
                  <a:schemeClr val="bg1"/>
                </a:solidFill>
              </a:rPr>
              <a:t>22 </a:t>
            </a:r>
            <a:r>
              <a:rPr dirty="0">
                <a:solidFill>
                  <a:schemeClr val="bg1"/>
                </a:solidFill>
              </a:rPr>
              <a:t>da lei </a:t>
            </a:r>
            <a:r>
              <a:rPr spc="5" dirty="0">
                <a:solidFill>
                  <a:schemeClr val="bg1"/>
                </a:solidFill>
              </a:rPr>
              <a:t>11.101/2005 e </a:t>
            </a:r>
            <a:r>
              <a:rPr dirty="0">
                <a:solidFill>
                  <a:schemeClr val="bg1"/>
                </a:solidFill>
              </a:rPr>
              <a:t>para transparência com</a:t>
            </a:r>
            <a:r>
              <a:rPr spc="80" dirty="0">
                <a:solidFill>
                  <a:schemeClr val="bg1"/>
                </a:solidFill>
              </a:rPr>
              <a:t> </a:t>
            </a:r>
            <a:r>
              <a:rPr dirty="0">
                <a:solidFill>
                  <a:schemeClr val="bg1"/>
                </a:solidFill>
              </a:rPr>
              <a:t>os</a:t>
            </a:r>
          </a:p>
          <a:p>
            <a:pPr marL="4445">
              <a:spcBef>
                <a:spcPts val="20"/>
              </a:spcBef>
            </a:pPr>
            <a:r>
              <a:rPr dirty="0">
                <a:solidFill>
                  <a:schemeClr val="bg1"/>
                </a:solidFill>
              </a:rPr>
              <a:t>stakeholders. Qualquer dúvida ou questionamento </a:t>
            </a:r>
            <a:r>
              <a:rPr spc="5" dirty="0">
                <a:solidFill>
                  <a:schemeClr val="bg1"/>
                </a:solidFill>
              </a:rPr>
              <a:t>entre em </a:t>
            </a:r>
            <a:r>
              <a:rPr dirty="0">
                <a:solidFill>
                  <a:schemeClr val="bg1"/>
                </a:solidFill>
              </a:rPr>
              <a:t>contato através do e-mail </a:t>
            </a: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dirty="0">
              <a:solidFill>
                <a:schemeClr val="bg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11584" y="1592185"/>
            <a:ext cx="6820113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 – ESCLARECIMENTO:</a:t>
            </a:r>
          </a:p>
          <a:p>
            <a:pPr lvl="0" algn="just"/>
            <a:endParaRPr lang="pt-BR" sz="1200" dirty="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 algn="just"/>
            <a:r>
              <a:rPr lang="pt-BR" sz="1200" dirty="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  Este relatório mensal de atividade da </a:t>
            </a:r>
            <a:r>
              <a:rPr lang="pt-BR" sz="1200" b="1" dirty="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PLENA INDÚSTRIA DE FRALDAS EIRELI</a:t>
            </a:r>
            <a:r>
              <a:rPr lang="pt-BR" sz="1200" dirty="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visa expor os principais acontecimentos, situação trabalhista, balanço patrimonial, indicadores gerenciais e a demonstração de resultado da empresa a fim de auxiliar este MM. Juízo, em conformidade com a Lei 11.101/05, além de oferecer aos stakeholders uma leitura prática e direta da situação da empresa. </a:t>
            </a:r>
          </a:p>
          <a:p>
            <a:pPr lvl="0" algn="just"/>
            <a:r>
              <a:rPr lang="pt-BR" sz="1200" dirty="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</a:p>
          <a:p>
            <a:pPr lvl="0" algn="just"/>
            <a:r>
              <a:rPr lang="pt-BR" sz="1200" dirty="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Vale salientar que o presente documento foi elaborado com base nas atividades e documentação apresentada pela Recuperanda, com auxílio de um contador inscrito no conselho regional de contabilidade sob nº 030.569/O-2. As informações e documentos apresentados pela Recuperanda não foram auditados.</a:t>
            </a: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II – RELATÓRIO BASE: </a:t>
            </a: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	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III – DÚVIDAS E SUGESTÕES: 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	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                      A Vivante em cumprimento ao art. 22 da Lei 11.101/2005, que prevê “fornecer, com presteza, todas as informações solicitadas pelos credores e interessados”, vem informar e disponibilizar para dúvidas, questionamentos ou sugestões, nossos canais de comunicação: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2068623" marR="2064813" algn="ctr"/>
            <a:r>
              <a:rPr lang="it-IT" sz="1200" dirty="0">
                <a:solidFill>
                  <a:srgbClr val="7E7E7E"/>
                </a:solidFill>
                <a:latin typeface="Century Gothic"/>
                <a:cs typeface="Century Gothic"/>
              </a:rPr>
              <a:t>E-mail:  </a:t>
            </a:r>
            <a:r>
              <a:rPr lang="it-IT" sz="1200" u="sng" spc="-5" dirty="0">
                <a:solidFill>
                  <a:srgbClr val="0462C1"/>
                </a:solidFill>
                <a:latin typeface="Century Gothic"/>
                <a:cs typeface="Century Gothic"/>
                <a:hlinkClick r:id="rId4"/>
              </a:rPr>
              <a:t>rjplena@vivanteaj.com.br</a:t>
            </a:r>
            <a:endParaRPr lang="it-IT" sz="1200" u="sng" spc="-5" dirty="0">
              <a:solidFill>
                <a:srgbClr val="0462C1"/>
              </a:solidFill>
              <a:latin typeface="Century Gothic"/>
              <a:cs typeface="Century Gothic"/>
            </a:endParaRPr>
          </a:p>
          <a:p>
            <a:pPr marL="2068623" marR="2064813" algn="ctr"/>
            <a:r>
              <a:rPr lang="it-IT" sz="1200" spc="-5" dirty="0">
                <a:solidFill>
                  <a:srgbClr val="7E7E7E"/>
                </a:solidFill>
                <a:latin typeface="Century Gothic"/>
                <a:cs typeface="Century Gothic"/>
              </a:rPr>
              <a:t>Telefone: </a:t>
            </a:r>
            <a:r>
              <a:rPr lang="it-IT" sz="1200" dirty="0">
                <a:solidFill>
                  <a:srgbClr val="7E7E7E"/>
                </a:solidFill>
                <a:latin typeface="Century Gothic"/>
                <a:cs typeface="Century Gothic"/>
              </a:rPr>
              <a:t>+55 </a:t>
            </a:r>
            <a:r>
              <a:rPr lang="it-IT" sz="1200" spc="-5" dirty="0">
                <a:solidFill>
                  <a:srgbClr val="7E7E7E"/>
                </a:solidFill>
                <a:latin typeface="Century Gothic"/>
                <a:cs typeface="Century Gothic"/>
              </a:rPr>
              <a:t>81 3231-7665</a:t>
            </a:r>
          </a:p>
          <a:p>
            <a:pPr algn="ctr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Sítio Eletrônico: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hlinkClick r:id="rId6"/>
              </a:rPr>
              <a:t>www.vivanteaj.com.br</a:t>
            </a:r>
            <a:endParaRPr lang="pt-BR" sz="1200" dirty="0">
              <a:latin typeface="Century Gothic" panose="020B0502020202020204" pitchFamily="34" charset="0"/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B9671634-2FA3-4AAC-8F01-40D285D05A95}"/>
              </a:ext>
            </a:extLst>
          </p:cNvPr>
          <p:cNvSpPr/>
          <p:nvPr/>
        </p:nvSpPr>
        <p:spPr>
          <a:xfrm>
            <a:off x="1826130" y="83748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E35BAA1-F58B-44BE-A232-11260F8829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660440"/>
              </p:ext>
            </p:extLst>
          </p:nvPr>
        </p:nvGraphicFramePr>
        <p:xfrm>
          <a:off x="595494" y="4278184"/>
          <a:ext cx="6521451" cy="2559475"/>
        </p:xfrm>
        <a:graphic>
          <a:graphicData uri="http://schemas.openxmlformats.org/drawingml/2006/table">
            <a:tbl>
              <a:tblPr/>
              <a:tblGrid>
                <a:gridCol w="2221317">
                  <a:extLst>
                    <a:ext uri="{9D8B030D-6E8A-4147-A177-3AD203B41FA5}">
                      <a16:colId xmlns:a16="http://schemas.microsoft.com/office/drawing/2014/main" val="3650060153"/>
                    </a:ext>
                  </a:extLst>
                </a:gridCol>
                <a:gridCol w="2221317">
                  <a:extLst>
                    <a:ext uri="{9D8B030D-6E8A-4147-A177-3AD203B41FA5}">
                      <a16:colId xmlns:a16="http://schemas.microsoft.com/office/drawing/2014/main" val="3012403049"/>
                    </a:ext>
                  </a:extLst>
                </a:gridCol>
                <a:gridCol w="2078817">
                  <a:extLst>
                    <a:ext uri="{9D8B030D-6E8A-4147-A177-3AD203B41FA5}">
                      <a16:colId xmlns:a16="http://schemas.microsoft.com/office/drawing/2014/main" val="1770668907"/>
                    </a:ext>
                  </a:extLst>
                </a:gridCol>
              </a:tblGrid>
              <a:tr h="191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Resumo Andamento Processual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Documentos Analisados 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Visita (art. 22 da Lei 11.101/2005)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814003"/>
                  </a:ext>
                </a:extLst>
              </a:tr>
              <a:tr h="250088">
                <a:tc rowSpan="9">
                  <a:txBody>
                    <a:bodyPr/>
                    <a:lstStyle/>
                    <a:p>
                      <a:pPr algn="ctr" rtl="0" fontAlgn="ctr"/>
                      <a:r>
                        <a:rPr lang="pt-BR" sz="9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Breve Resumo do Andamento Processual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DFC (abril e maio 2021)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algn="ctr" rtl="0" fontAlgn="ctr"/>
                      <a:r>
                        <a:rPr lang="pt-BR" sz="9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Realizada via internet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7948730"/>
                  </a:ext>
                </a:extLst>
              </a:tr>
              <a:tr h="309860"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Extratos e conciliação Bancária (abril e maio 2021)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977338"/>
                  </a:ext>
                </a:extLst>
              </a:tr>
              <a:tr h="157792"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Balancete (abril e maio de 2021)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891273"/>
                  </a:ext>
                </a:extLst>
              </a:tr>
              <a:tr h="218827"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DRE (abril e maio de 2021)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823109"/>
                  </a:ext>
                </a:extLst>
              </a:tr>
              <a:tr h="309860"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Folha de pagamento e movimentação de funcionários (abril e maio e 2021)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615677"/>
                  </a:ext>
                </a:extLst>
              </a:tr>
              <a:tr h="309860"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Relatório analítico do estoque (abril e maio de 2021)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0553982"/>
                  </a:ext>
                </a:extLst>
              </a:tr>
              <a:tr h="191734"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Notas de saída ( abril e maio de 2021)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5755716"/>
                  </a:ext>
                </a:extLst>
              </a:tr>
              <a:tr h="309860"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Relatório de faturamento (abril e maio de 2021)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8417751"/>
                  </a:ext>
                </a:extLst>
              </a:tr>
              <a:tr h="309860"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808080"/>
                          </a:solidFill>
                          <a:effectLst/>
                          <a:latin typeface="Century Gothic" panose="020B0502020202020204" pitchFamily="34" charset="0"/>
                        </a:rPr>
                        <a:t>Certidão Negativa de Débitos Fiscais Estadual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pt-BR" sz="900" b="0" i="0" u="none" strike="noStrike" dirty="0">
                        <a:solidFill>
                          <a:srgbClr val="808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13852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3F895C95-E726-471F-B490-A018FF3F8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7" y="824310"/>
            <a:ext cx="473064" cy="388337"/>
          </a:xfrm>
          <a:prstGeom prst="rect">
            <a:avLst/>
          </a:prstGeom>
        </p:spPr>
      </p:pic>
      <p:sp>
        <p:nvSpPr>
          <p:cNvPr id="16" name="object 10">
            <a:extLst>
              <a:ext uri="{FF2B5EF4-FFF2-40B4-BE49-F238E27FC236}">
                <a16:creationId xmlns:a16="http://schemas.microsoft.com/office/drawing/2014/main" id="{FCE607D0-2230-41AC-AA59-AEB5F1AF5476}"/>
              </a:ext>
            </a:extLst>
          </p:cNvPr>
          <p:cNvSpPr txBox="1">
            <a:spLocks/>
          </p:cNvSpPr>
          <p:nvPr/>
        </p:nvSpPr>
        <p:spPr>
          <a:xfrm>
            <a:off x="572490" y="10359692"/>
            <a:ext cx="6750953" cy="2307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pt-BR"/>
            </a:defPPr>
            <a:lvl1pPr algn="ctr">
              <a:lnSpc>
                <a:spcPts val="919"/>
              </a:lnSpc>
              <a:defRPr sz="850" b="0" i="0" spc="5">
                <a:solidFill>
                  <a:srgbClr val="7E7E7E"/>
                </a:solidFill>
                <a:latin typeface="Calibri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dirty="0">
              <a:solidFill>
                <a:schemeClr val="bg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E1EDA8E-0E8A-4C90-B807-6EB60A726CFE}"/>
              </a:ext>
            </a:extLst>
          </p:cNvPr>
          <p:cNvSpPr txBox="1"/>
          <p:nvPr/>
        </p:nvSpPr>
        <p:spPr>
          <a:xfrm>
            <a:off x="615767" y="1455354"/>
            <a:ext cx="6581163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	</a:t>
            </a:r>
            <a:endParaRPr lang="pt-BR" sz="12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1. Eventos Relevantes.............................................................................................................3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2. Informações financeiras/operacionais.............................................................................5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3. Análise das Demonstrações de Resultados....................................................................10</a:t>
            </a:r>
          </a:p>
          <a:p>
            <a:pPr algn="just"/>
            <a:endParaRPr lang="pt-BR" sz="12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4. Análise do Fluxo de Caixa e Projeções...........................................................................12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5. Situação Fiscal...................................................................................................................14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6. Acompanhamento do PRJ..............................................................................................15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7. Informações Complementares........................................................................................19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8. Conclusão e Requerimentos............................................................................................20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DE60387-1684-4968-A5E3-6864D942A5F3}"/>
              </a:ext>
            </a:extLst>
          </p:cNvPr>
          <p:cNvSpPr txBox="1"/>
          <p:nvPr/>
        </p:nvSpPr>
        <p:spPr>
          <a:xfrm>
            <a:off x="3378944" y="1419754"/>
            <a:ext cx="905462" cy="3076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pt-BR" sz="1399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Sumário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79DE461-90BB-47BA-9F34-60777A42D841}"/>
              </a:ext>
            </a:extLst>
          </p:cNvPr>
          <p:cNvSpPr/>
          <p:nvPr/>
        </p:nvSpPr>
        <p:spPr>
          <a:xfrm>
            <a:off x="489255" y="5021202"/>
            <a:ext cx="4291578" cy="324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510" b="1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1. Eventos Relevantes</a:t>
            </a: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7DF29667-C8DE-43CB-963D-6843212F6B25}"/>
              </a:ext>
            </a:extLst>
          </p:cNvPr>
          <p:cNvSpPr txBox="1"/>
          <p:nvPr/>
        </p:nvSpPr>
        <p:spPr>
          <a:xfrm>
            <a:off x="1252658" y="903984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065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Agosto de 2021</a:t>
            </a:r>
            <a:endParaRPr lang="pt-BR" sz="1500" dirty="0">
              <a:latin typeface="Century Gothic"/>
              <a:cs typeface="Century Gothic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A99BAC2-4530-4AAB-8281-C8952E936AC7}"/>
              </a:ext>
            </a:extLst>
          </p:cNvPr>
          <p:cNvSpPr/>
          <p:nvPr/>
        </p:nvSpPr>
        <p:spPr>
          <a:xfrm>
            <a:off x="489255" y="5364617"/>
            <a:ext cx="42915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1.1 Andamento Processual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28524F7E-03F3-459B-B0F3-0720E893AF26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237B9EBB-C26F-4DC7-AD98-9800143687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80835"/>
              </p:ext>
            </p:extLst>
          </p:nvPr>
        </p:nvGraphicFramePr>
        <p:xfrm>
          <a:off x="700197" y="5896253"/>
          <a:ext cx="6248400" cy="3474720"/>
        </p:xfrm>
        <a:graphic>
          <a:graphicData uri="http://schemas.openxmlformats.org/drawingml/2006/table">
            <a:tbl>
              <a:tblPr/>
              <a:tblGrid>
                <a:gridCol w="4038600">
                  <a:extLst>
                    <a:ext uri="{9D8B030D-6E8A-4147-A177-3AD203B41FA5}">
                      <a16:colId xmlns:a16="http://schemas.microsoft.com/office/drawing/2014/main" val="339074434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315268038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48827580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50237244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ANDAMENTO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PRAZO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REALIZADO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CHECK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67699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Distribuição do Pedido de Recuperação Judicial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12/12/2018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16196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Deferimento do processamento da Recuperação Judicial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17/01/2019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39045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Apresentação do Plano de Recuperação Judicial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 dirty="0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18/03/2019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18/03/2019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8185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Stay Period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16/07/2019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3231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Publicação 1º Edital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21/02/2019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9469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Prazo Apresentação de Divergências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08/03/2019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20775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Apresentação 2º Edital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30/04/2019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1933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Publicação 2º Ediltal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11/06/2019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75669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Prazo Apresentação de Impugnação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21/06/2019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22917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Publicação Comunicando Apresentação PRJ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11/06/2019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2240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Prazo Objeção ao Plano de Recuperação Judicial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11/07/2019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90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Assembleia Geral de Credores 1ª Convocação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16/06/2019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35942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Assembleia Geral de Credores 2ª Convocação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0454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Homologação Plano de Recuperação Judicial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95676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Início Pagamento Classe 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08/02/2021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100" b="0" i="0" u="none" strike="noStrike">
                        <a:solidFill>
                          <a:srgbClr val="222222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04270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Início Pagamento Classe II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8898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Início Pagamento Classe III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32874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Início Pagamento Classe IV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222222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7994737"/>
                  </a:ext>
                </a:extLst>
              </a:tr>
            </a:tbl>
          </a:graphicData>
        </a:graphic>
      </p:graphicFrame>
      <p:sp>
        <p:nvSpPr>
          <p:cNvPr id="33" name="Freeform 53">
            <a:extLst>
              <a:ext uri="{FF2B5EF4-FFF2-40B4-BE49-F238E27FC236}">
                <a16:creationId xmlns:a16="http://schemas.microsoft.com/office/drawing/2014/main" id="{5E1B928F-72C3-491C-BA1A-A14D4FAE2DA3}"/>
              </a:ext>
            </a:extLst>
          </p:cNvPr>
          <p:cNvSpPr>
            <a:spLocks/>
          </p:cNvSpPr>
          <p:nvPr/>
        </p:nvSpPr>
        <p:spPr bwMode="auto">
          <a:xfrm>
            <a:off x="6653322" y="6107232"/>
            <a:ext cx="190500" cy="149225"/>
          </a:xfrm>
          <a:custGeom>
            <a:avLst/>
            <a:gdLst>
              <a:gd name="T0" fmla="*/ 61 w 156"/>
              <a:gd name="T1" fmla="*/ 129 h 129"/>
              <a:gd name="T2" fmla="*/ 0 w 156"/>
              <a:gd name="T3" fmla="*/ 69 h 129"/>
              <a:gd name="T4" fmla="*/ 22 w 156"/>
              <a:gd name="T5" fmla="*/ 47 h 129"/>
              <a:gd name="T6" fmla="*/ 57 w 156"/>
              <a:gd name="T7" fmla="*/ 82 h 129"/>
              <a:gd name="T8" fmla="*/ 132 w 156"/>
              <a:gd name="T9" fmla="*/ 0 h 129"/>
              <a:gd name="T10" fmla="*/ 156 w 156"/>
              <a:gd name="T11" fmla="*/ 23 h 129"/>
              <a:gd name="T12" fmla="*/ 61 w 156"/>
              <a:gd name="T1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" h="129">
                <a:moveTo>
                  <a:pt x="61" y="129"/>
                </a:moveTo>
                <a:lnTo>
                  <a:pt x="0" y="69"/>
                </a:lnTo>
                <a:lnTo>
                  <a:pt x="22" y="47"/>
                </a:lnTo>
                <a:lnTo>
                  <a:pt x="57" y="82"/>
                </a:lnTo>
                <a:lnTo>
                  <a:pt x="132" y="0"/>
                </a:lnTo>
                <a:lnTo>
                  <a:pt x="156" y="23"/>
                </a:lnTo>
                <a:lnTo>
                  <a:pt x="61" y="129"/>
                </a:lnTo>
                <a:close/>
              </a:path>
            </a:pathLst>
          </a:custGeom>
          <a:solidFill>
            <a:srgbClr val="006666"/>
          </a:solidFill>
          <a:ln>
            <a:solidFill>
              <a:srgbClr val="006666"/>
            </a:solidFill>
          </a:ln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sz="1716">
              <a:ln>
                <a:solidFill>
                  <a:srgbClr val="006666"/>
                </a:solidFill>
              </a:ln>
              <a:solidFill>
                <a:srgbClr val="006666"/>
              </a:solidFill>
            </a:endParaRPr>
          </a:p>
        </p:txBody>
      </p:sp>
      <p:sp>
        <p:nvSpPr>
          <p:cNvPr id="34" name="Freeform 53">
            <a:extLst>
              <a:ext uri="{FF2B5EF4-FFF2-40B4-BE49-F238E27FC236}">
                <a16:creationId xmlns:a16="http://schemas.microsoft.com/office/drawing/2014/main" id="{DB44D9E5-4D9D-4AAE-9A37-82B7FBB504DF}"/>
              </a:ext>
            </a:extLst>
          </p:cNvPr>
          <p:cNvSpPr>
            <a:spLocks/>
          </p:cNvSpPr>
          <p:nvPr/>
        </p:nvSpPr>
        <p:spPr bwMode="auto">
          <a:xfrm>
            <a:off x="6653322" y="6289795"/>
            <a:ext cx="190500" cy="149225"/>
          </a:xfrm>
          <a:custGeom>
            <a:avLst/>
            <a:gdLst>
              <a:gd name="T0" fmla="*/ 61 w 156"/>
              <a:gd name="T1" fmla="*/ 129 h 129"/>
              <a:gd name="T2" fmla="*/ 0 w 156"/>
              <a:gd name="T3" fmla="*/ 69 h 129"/>
              <a:gd name="T4" fmla="*/ 22 w 156"/>
              <a:gd name="T5" fmla="*/ 47 h 129"/>
              <a:gd name="T6" fmla="*/ 57 w 156"/>
              <a:gd name="T7" fmla="*/ 82 h 129"/>
              <a:gd name="T8" fmla="*/ 132 w 156"/>
              <a:gd name="T9" fmla="*/ 0 h 129"/>
              <a:gd name="T10" fmla="*/ 156 w 156"/>
              <a:gd name="T11" fmla="*/ 23 h 129"/>
              <a:gd name="T12" fmla="*/ 61 w 156"/>
              <a:gd name="T1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" h="129">
                <a:moveTo>
                  <a:pt x="61" y="129"/>
                </a:moveTo>
                <a:lnTo>
                  <a:pt x="0" y="69"/>
                </a:lnTo>
                <a:lnTo>
                  <a:pt x="22" y="47"/>
                </a:lnTo>
                <a:lnTo>
                  <a:pt x="57" y="82"/>
                </a:lnTo>
                <a:lnTo>
                  <a:pt x="132" y="0"/>
                </a:lnTo>
                <a:lnTo>
                  <a:pt x="156" y="23"/>
                </a:lnTo>
                <a:lnTo>
                  <a:pt x="61" y="129"/>
                </a:lnTo>
                <a:close/>
              </a:path>
            </a:pathLst>
          </a:custGeom>
          <a:solidFill>
            <a:srgbClr val="006666"/>
          </a:solidFill>
          <a:ln>
            <a:solidFill>
              <a:srgbClr val="006666"/>
            </a:solidFill>
          </a:ln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sz="1716">
              <a:ln>
                <a:solidFill>
                  <a:srgbClr val="006666"/>
                </a:solidFill>
              </a:ln>
              <a:solidFill>
                <a:srgbClr val="006666"/>
              </a:solidFill>
            </a:endParaRPr>
          </a:p>
        </p:txBody>
      </p:sp>
      <p:sp>
        <p:nvSpPr>
          <p:cNvPr id="35" name="Freeform 53">
            <a:extLst>
              <a:ext uri="{FF2B5EF4-FFF2-40B4-BE49-F238E27FC236}">
                <a16:creationId xmlns:a16="http://schemas.microsoft.com/office/drawing/2014/main" id="{BFA7E84B-EF98-4D7D-A0E0-A24300DB71F8}"/>
              </a:ext>
            </a:extLst>
          </p:cNvPr>
          <p:cNvSpPr>
            <a:spLocks/>
          </p:cNvSpPr>
          <p:nvPr/>
        </p:nvSpPr>
        <p:spPr bwMode="auto">
          <a:xfrm>
            <a:off x="6653322" y="6473945"/>
            <a:ext cx="190500" cy="147637"/>
          </a:xfrm>
          <a:custGeom>
            <a:avLst/>
            <a:gdLst>
              <a:gd name="T0" fmla="*/ 61 w 156"/>
              <a:gd name="T1" fmla="*/ 129 h 129"/>
              <a:gd name="T2" fmla="*/ 0 w 156"/>
              <a:gd name="T3" fmla="*/ 69 h 129"/>
              <a:gd name="T4" fmla="*/ 22 w 156"/>
              <a:gd name="T5" fmla="*/ 47 h 129"/>
              <a:gd name="T6" fmla="*/ 57 w 156"/>
              <a:gd name="T7" fmla="*/ 82 h 129"/>
              <a:gd name="T8" fmla="*/ 132 w 156"/>
              <a:gd name="T9" fmla="*/ 0 h 129"/>
              <a:gd name="T10" fmla="*/ 156 w 156"/>
              <a:gd name="T11" fmla="*/ 23 h 129"/>
              <a:gd name="T12" fmla="*/ 61 w 156"/>
              <a:gd name="T1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" h="129">
                <a:moveTo>
                  <a:pt x="61" y="129"/>
                </a:moveTo>
                <a:lnTo>
                  <a:pt x="0" y="69"/>
                </a:lnTo>
                <a:lnTo>
                  <a:pt x="22" y="47"/>
                </a:lnTo>
                <a:lnTo>
                  <a:pt x="57" y="82"/>
                </a:lnTo>
                <a:lnTo>
                  <a:pt x="132" y="0"/>
                </a:lnTo>
                <a:lnTo>
                  <a:pt x="156" y="23"/>
                </a:lnTo>
                <a:lnTo>
                  <a:pt x="61" y="129"/>
                </a:lnTo>
                <a:close/>
              </a:path>
            </a:pathLst>
          </a:custGeom>
          <a:solidFill>
            <a:srgbClr val="006666"/>
          </a:solidFill>
          <a:ln>
            <a:solidFill>
              <a:srgbClr val="006666"/>
            </a:solidFill>
          </a:ln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sz="1716">
              <a:ln>
                <a:solidFill>
                  <a:srgbClr val="006666"/>
                </a:solidFill>
              </a:ln>
              <a:solidFill>
                <a:srgbClr val="006666"/>
              </a:solidFill>
            </a:endParaRPr>
          </a:p>
        </p:txBody>
      </p:sp>
      <p:sp>
        <p:nvSpPr>
          <p:cNvPr id="36" name="Freeform 53">
            <a:extLst>
              <a:ext uri="{FF2B5EF4-FFF2-40B4-BE49-F238E27FC236}">
                <a16:creationId xmlns:a16="http://schemas.microsoft.com/office/drawing/2014/main" id="{91049F5C-CB0E-492D-BE02-2862F6CBE73C}"/>
              </a:ext>
            </a:extLst>
          </p:cNvPr>
          <p:cNvSpPr>
            <a:spLocks/>
          </p:cNvSpPr>
          <p:nvPr/>
        </p:nvSpPr>
        <p:spPr bwMode="auto">
          <a:xfrm>
            <a:off x="6653322" y="6646982"/>
            <a:ext cx="190500" cy="155575"/>
          </a:xfrm>
          <a:custGeom>
            <a:avLst/>
            <a:gdLst>
              <a:gd name="T0" fmla="*/ 61 w 156"/>
              <a:gd name="T1" fmla="*/ 129 h 129"/>
              <a:gd name="T2" fmla="*/ 0 w 156"/>
              <a:gd name="T3" fmla="*/ 69 h 129"/>
              <a:gd name="T4" fmla="*/ 22 w 156"/>
              <a:gd name="T5" fmla="*/ 47 h 129"/>
              <a:gd name="T6" fmla="*/ 57 w 156"/>
              <a:gd name="T7" fmla="*/ 82 h 129"/>
              <a:gd name="T8" fmla="*/ 132 w 156"/>
              <a:gd name="T9" fmla="*/ 0 h 129"/>
              <a:gd name="T10" fmla="*/ 156 w 156"/>
              <a:gd name="T11" fmla="*/ 23 h 129"/>
              <a:gd name="T12" fmla="*/ 61 w 156"/>
              <a:gd name="T1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" h="129">
                <a:moveTo>
                  <a:pt x="61" y="129"/>
                </a:moveTo>
                <a:lnTo>
                  <a:pt x="0" y="69"/>
                </a:lnTo>
                <a:lnTo>
                  <a:pt x="22" y="47"/>
                </a:lnTo>
                <a:lnTo>
                  <a:pt x="57" y="82"/>
                </a:lnTo>
                <a:lnTo>
                  <a:pt x="132" y="0"/>
                </a:lnTo>
                <a:lnTo>
                  <a:pt x="156" y="23"/>
                </a:lnTo>
                <a:lnTo>
                  <a:pt x="61" y="129"/>
                </a:lnTo>
                <a:close/>
              </a:path>
            </a:pathLst>
          </a:custGeom>
          <a:solidFill>
            <a:srgbClr val="006666"/>
          </a:solidFill>
          <a:ln>
            <a:solidFill>
              <a:srgbClr val="006666"/>
            </a:solidFill>
          </a:ln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sz="1716">
              <a:ln>
                <a:solidFill>
                  <a:srgbClr val="006666"/>
                </a:solidFill>
              </a:ln>
              <a:solidFill>
                <a:srgbClr val="006666"/>
              </a:solidFill>
            </a:endParaRPr>
          </a:p>
        </p:txBody>
      </p:sp>
      <p:sp>
        <p:nvSpPr>
          <p:cNvPr id="37" name="Freeform 53">
            <a:extLst>
              <a:ext uri="{FF2B5EF4-FFF2-40B4-BE49-F238E27FC236}">
                <a16:creationId xmlns:a16="http://schemas.microsoft.com/office/drawing/2014/main" id="{97188EBF-6CE9-4423-8A63-E5D945847134}"/>
              </a:ext>
            </a:extLst>
          </p:cNvPr>
          <p:cNvSpPr>
            <a:spLocks/>
          </p:cNvSpPr>
          <p:nvPr/>
        </p:nvSpPr>
        <p:spPr bwMode="auto">
          <a:xfrm>
            <a:off x="6653322" y="6820020"/>
            <a:ext cx="190500" cy="163512"/>
          </a:xfrm>
          <a:custGeom>
            <a:avLst/>
            <a:gdLst>
              <a:gd name="T0" fmla="*/ 61 w 156"/>
              <a:gd name="T1" fmla="*/ 129 h 129"/>
              <a:gd name="T2" fmla="*/ 0 w 156"/>
              <a:gd name="T3" fmla="*/ 69 h 129"/>
              <a:gd name="T4" fmla="*/ 22 w 156"/>
              <a:gd name="T5" fmla="*/ 47 h 129"/>
              <a:gd name="T6" fmla="*/ 57 w 156"/>
              <a:gd name="T7" fmla="*/ 82 h 129"/>
              <a:gd name="T8" fmla="*/ 132 w 156"/>
              <a:gd name="T9" fmla="*/ 0 h 129"/>
              <a:gd name="T10" fmla="*/ 156 w 156"/>
              <a:gd name="T11" fmla="*/ 23 h 129"/>
              <a:gd name="T12" fmla="*/ 61 w 156"/>
              <a:gd name="T1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" h="129">
                <a:moveTo>
                  <a:pt x="61" y="129"/>
                </a:moveTo>
                <a:lnTo>
                  <a:pt x="0" y="69"/>
                </a:lnTo>
                <a:lnTo>
                  <a:pt x="22" y="47"/>
                </a:lnTo>
                <a:lnTo>
                  <a:pt x="57" y="82"/>
                </a:lnTo>
                <a:lnTo>
                  <a:pt x="132" y="0"/>
                </a:lnTo>
                <a:lnTo>
                  <a:pt x="156" y="23"/>
                </a:lnTo>
                <a:lnTo>
                  <a:pt x="61" y="129"/>
                </a:lnTo>
                <a:close/>
              </a:path>
            </a:pathLst>
          </a:custGeom>
          <a:solidFill>
            <a:srgbClr val="006666"/>
          </a:solidFill>
          <a:ln>
            <a:solidFill>
              <a:srgbClr val="006666"/>
            </a:solidFill>
          </a:ln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sz="1716">
              <a:ln>
                <a:solidFill>
                  <a:srgbClr val="006666"/>
                </a:solidFill>
              </a:ln>
              <a:solidFill>
                <a:srgbClr val="006666"/>
              </a:solidFill>
            </a:endParaRPr>
          </a:p>
        </p:txBody>
      </p:sp>
      <p:sp>
        <p:nvSpPr>
          <p:cNvPr id="38" name="Freeform 53">
            <a:extLst>
              <a:ext uri="{FF2B5EF4-FFF2-40B4-BE49-F238E27FC236}">
                <a16:creationId xmlns:a16="http://schemas.microsoft.com/office/drawing/2014/main" id="{C3E9EE86-FFA0-49F7-A9EF-63935C80F173}"/>
              </a:ext>
            </a:extLst>
          </p:cNvPr>
          <p:cNvSpPr>
            <a:spLocks/>
          </p:cNvSpPr>
          <p:nvPr/>
        </p:nvSpPr>
        <p:spPr bwMode="auto">
          <a:xfrm>
            <a:off x="6672372" y="7002582"/>
            <a:ext cx="190500" cy="163513"/>
          </a:xfrm>
          <a:custGeom>
            <a:avLst/>
            <a:gdLst>
              <a:gd name="T0" fmla="*/ 61 w 156"/>
              <a:gd name="T1" fmla="*/ 129 h 129"/>
              <a:gd name="T2" fmla="*/ 0 w 156"/>
              <a:gd name="T3" fmla="*/ 69 h 129"/>
              <a:gd name="T4" fmla="*/ 22 w 156"/>
              <a:gd name="T5" fmla="*/ 47 h 129"/>
              <a:gd name="T6" fmla="*/ 57 w 156"/>
              <a:gd name="T7" fmla="*/ 82 h 129"/>
              <a:gd name="T8" fmla="*/ 132 w 156"/>
              <a:gd name="T9" fmla="*/ 0 h 129"/>
              <a:gd name="T10" fmla="*/ 156 w 156"/>
              <a:gd name="T11" fmla="*/ 23 h 129"/>
              <a:gd name="T12" fmla="*/ 61 w 156"/>
              <a:gd name="T1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" h="129">
                <a:moveTo>
                  <a:pt x="61" y="129"/>
                </a:moveTo>
                <a:lnTo>
                  <a:pt x="0" y="69"/>
                </a:lnTo>
                <a:lnTo>
                  <a:pt x="22" y="47"/>
                </a:lnTo>
                <a:lnTo>
                  <a:pt x="57" y="82"/>
                </a:lnTo>
                <a:lnTo>
                  <a:pt x="132" y="0"/>
                </a:lnTo>
                <a:lnTo>
                  <a:pt x="156" y="23"/>
                </a:lnTo>
                <a:lnTo>
                  <a:pt x="61" y="129"/>
                </a:lnTo>
                <a:close/>
              </a:path>
            </a:pathLst>
          </a:custGeom>
          <a:solidFill>
            <a:srgbClr val="006666"/>
          </a:solidFill>
          <a:ln>
            <a:solidFill>
              <a:srgbClr val="006666"/>
            </a:solidFill>
          </a:ln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sz="1716">
              <a:ln>
                <a:solidFill>
                  <a:srgbClr val="006666"/>
                </a:solidFill>
              </a:ln>
              <a:solidFill>
                <a:srgbClr val="006666"/>
              </a:solidFill>
            </a:endParaRPr>
          </a:p>
        </p:txBody>
      </p:sp>
      <p:sp>
        <p:nvSpPr>
          <p:cNvPr id="39" name="Freeform 53">
            <a:extLst>
              <a:ext uri="{FF2B5EF4-FFF2-40B4-BE49-F238E27FC236}">
                <a16:creationId xmlns:a16="http://schemas.microsoft.com/office/drawing/2014/main" id="{18208B46-DB50-40CC-9F39-90DF9F414F5F}"/>
              </a:ext>
            </a:extLst>
          </p:cNvPr>
          <p:cNvSpPr>
            <a:spLocks/>
          </p:cNvSpPr>
          <p:nvPr/>
        </p:nvSpPr>
        <p:spPr bwMode="auto">
          <a:xfrm>
            <a:off x="6662847" y="7397870"/>
            <a:ext cx="190500" cy="136525"/>
          </a:xfrm>
          <a:custGeom>
            <a:avLst/>
            <a:gdLst>
              <a:gd name="T0" fmla="*/ 61 w 156"/>
              <a:gd name="T1" fmla="*/ 129 h 129"/>
              <a:gd name="T2" fmla="*/ 0 w 156"/>
              <a:gd name="T3" fmla="*/ 69 h 129"/>
              <a:gd name="T4" fmla="*/ 22 w 156"/>
              <a:gd name="T5" fmla="*/ 47 h 129"/>
              <a:gd name="T6" fmla="*/ 57 w 156"/>
              <a:gd name="T7" fmla="*/ 82 h 129"/>
              <a:gd name="T8" fmla="*/ 132 w 156"/>
              <a:gd name="T9" fmla="*/ 0 h 129"/>
              <a:gd name="T10" fmla="*/ 156 w 156"/>
              <a:gd name="T11" fmla="*/ 23 h 129"/>
              <a:gd name="T12" fmla="*/ 61 w 156"/>
              <a:gd name="T1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" h="129">
                <a:moveTo>
                  <a:pt x="61" y="129"/>
                </a:moveTo>
                <a:lnTo>
                  <a:pt x="0" y="69"/>
                </a:lnTo>
                <a:lnTo>
                  <a:pt x="22" y="47"/>
                </a:lnTo>
                <a:lnTo>
                  <a:pt x="57" y="82"/>
                </a:lnTo>
                <a:lnTo>
                  <a:pt x="132" y="0"/>
                </a:lnTo>
                <a:lnTo>
                  <a:pt x="156" y="23"/>
                </a:lnTo>
                <a:lnTo>
                  <a:pt x="61" y="129"/>
                </a:lnTo>
                <a:close/>
              </a:path>
            </a:pathLst>
          </a:custGeom>
          <a:solidFill>
            <a:srgbClr val="006666"/>
          </a:solidFill>
          <a:ln>
            <a:solidFill>
              <a:srgbClr val="006666"/>
            </a:solidFill>
          </a:ln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sz="1716">
              <a:ln>
                <a:solidFill>
                  <a:srgbClr val="006666"/>
                </a:solidFill>
              </a:ln>
              <a:solidFill>
                <a:srgbClr val="006666"/>
              </a:solidFill>
            </a:endParaRPr>
          </a:p>
        </p:txBody>
      </p:sp>
      <p:sp>
        <p:nvSpPr>
          <p:cNvPr id="40" name="Freeform 53">
            <a:extLst>
              <a:ext uri="{FF2B5EF4-FFF2-40B4-BE49-F238E27FC236}">
                <a16:creationId xmlns:a16="http://schemas.microsoft.com/office/drawing/2014/main" id="{C47FF8DA-5B9B-4A7A-A375-777BD189096E}"/>
              </a:ext>
            </a:extLst>
          </p:cNvPr>
          <p:cNvSpPr>
            <a:spLocks/>
          </p:cNvSpPr>
          <p:nvPr/>
        </p:nvSpPr>
        <p:spPr bwMode="auto">
          <a:xfrm>
            <a:off x="6662847" y="7570907"/>
            <a:ext cx="190500" cy="147638"/>
          </a:xfrm>
          <a:custGeom>
            <a:avLst/>
            <a:gdLst>
              <a:gd name="T0" fmla="*/ 61 w 156"/>
              <a:gd name="T1" fmla="*/ 129 h 129"/>
              <a:gd name="T2" fmla="*/ 0 w 156"/>
              <a:gd name="T3" fmla="*/ 69 h 129"/>
              <a:gd name="T4" fmla="*/ 22 w 156"/>
              <a:gd name="T5" fmla="*/ 47 h 129"/>
              <a:gd name="T6" fmla="*/ 57 w 156"/>
              <a:gd name="T7" fmla="*/ 82 h 129"/>
              <a:gd name="T8" fmla="*/ 132 w 156"/>
              <a:gd name="T9" fmla="*/ 0 h 129"/>
              <a:gd name="T10" fmla="*/ 156 w 156"/>
              <a:gd name="T11" fmla="*/ 23 h 129"/>
              <a:gd name="T12" fmla="*/ 61 w 156"/>
              <a:gd name="T1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" h="129">
                <a:moveTo>
                  <a:pt x="61" y="129"/>
                </a:moveTo>
                <a:lnTo>
                  <a:pt x="0" y="69"/>
                </a:lnTo>
                <a:lnTo>
                  <a:pt x="22" y="47"/>
                </a:lnTo>
                <a:lnTo>
                  <a:pt x="57" y="82"/>
                </a:lnTo>
                <a:lnTo>
                  <a:pt x="132" y="0"/>
                </a:lnTo>
                <a:lnTo>
                  <a:pt x="156" y="23"/>
                </a:lnTo>
                <a:lnTo>
                  <a:pt x="61" y="129"/>
                </a:lnTo>
                <a:close/>
              </a:path>
            </a:pathLst>
          </a:custGeom>
          <a:solidFill>
            <a:srgbClr val="006666"/>
          </a:solidFill>
          <a:ln>
            <a:solidFill>
              <a:srgbClr val="006666"/>
            </a:solidFill>
          </a:ln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sz="1716">
              <a:ln>
                <a:solidFill>
                  <a:srgbClr val="006666"/>
                </a:solidFill>
              </a:ln>
              <a:solidFill>
                <a:srgbClr val="006666"/>
              </a:solidFill>
            </a:endParaRPr>
          </a:p>
        </p:txBody>
      </p:sp>
      <p:sp>
        <p:nvSpPr>
          <p:cNvPr id="41" name="Freeform 53">
            <a:extLst>
              <a:ext uri="{FF2B5EF4-FFF2-40B4-BE49-F238E27FC236}">
                <a16:creationId xmlns:a16="http://schemas.microsoft.com/office/drawing/2014/main" id="{3BBDE1EF-B225-4F43-A74B-7950C1F1BCEB}"/>
              </a:ext>
            </a:extLst>
          </p:cNvPr>
          <p:cNvSpPr>
            <a:spLocks/>
          </p:cNvSpPr>
          <p:nvPr/>
        </p:nvSpPr>
        <p:spPr bwMode="auto">
          <a:xfrm>
            <a:off x="6662847" y="7753470"/>
            <a:ext cx="190500" cy="149225"/>
          </a:xfrm>
          <a:custGeom>
            <a:avLst/>
            <a:gdLst>
              <a:gd name="T0" fmla="*/ 61 w 156"/>
              <a:gd name="T1" fmla="*/ 129 h 129"/>
              <a:gd name="T2" fmla="*/ 0 w 156"/>
              <a:gd name="T3" fmla="*/ 69 h 129"/>
              <a:gd name="T4" fmla="*/ 22 w 156"/>
              <a:gd name="T5" fmla="*/ 47 h 129"/>
              <a:gd name="T6" fmla="*/ 57 w 156"/>
              <a:gd name="T7" fmla="*/ 82 h 129"/>
              <a:gd name="T8" fmla="*/ 132 w 156"/>
              <a:gd name="T9" fmla="*/ 0 h 129"/>
              <a:gd name="T10" fmla="*/ 156 w 156"/>
              <a:gd name="T11" fmla="*/ 23 h 129"/>
              <a:gd name="T12" fmla="*/ 61 w 156"/>
              <a:gd name="T1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" h="129">
                <a:moveTo>
                  <a:pt x="61" y="129"/>
                </a:moveTo>
                <a:lnTo>
                  <a:pt x="0" y="69"/>
                </a:lnTo>
                <a:lnTo>
                  <a:pt x="22" y="47"/>
                </a:lnTo>
                <a:lnTo>
                  <a:pt x="57" y="82"/>
                </a:lnTo>
                <a:lnTo>
                  <a:pt x="132" y="0"/>
                </a:lnTo>
                <a:lnTo>
                  <a:pt x="156" y="23"/>
                </a:lnTo>
                <a:lnTo>
                  <a:pt x="61" y="129"/>
                </a:lnTo>
                <a:close/>
              </a:path>
            </a:pathLst>
          </a:custGeom>
          <a:solidFill>
            <a:srgbClr val="006666"/>
          </a:solidFill>
          <a:ln>
            <a:solidFill>
              <a:srgbClr val="006666"/>
            </a:solidFill>
          </a:ln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sz="1716">
              <a:ln>
                <a:solidFill>
                  <a:srgbClr val="006666"/>
                </a:solidFill>
              </a:ln>
              <a:solidFill>
                <a:srgbClr val="006666"/>
              </a:solidFill>
            </a:endParaRPr>
          </a:p>
        </p:txBody>
      </p:sp>
      <p:sp>
        <p:nvSpPr>
          <p:cNvPr id="42" name="Freeform 53">
            <a:extLst>
              <a:ext uri="{FF2B5EF4-FFF2-40B4-BE49-F238E27FC236}">
                <a16:creationId xmlns:a16="http://schemas.microsoft.com/office/drawing/2014/main" id="{48C8572F-6DF3-4BC9-B9A4-8C743DD3685C}"/>
              </a:ext>
            </a:extLst>
          </p:cNvPr>
          <p:cNvSpPr>
            <a:spLocks/>
          </p:cNvSpPr>
          <p:nvPr/>
        </p:nvSpPr>
        <p:spPr bwMode="auto">
          <a:xfrm>
            <a:off x="6662847" y="7926507"/>
            <a:ext cx="190500" cy="157163"/>
          </a:xfrm>
          <a:custGeom>
            <a:avLst/>
            <a:gdLst>
              <a:gd name="T0" fmla="*/ 61 w 156"/>
              <a:gd name="T1" fmla="*/ 129 h 129"/>
              <a:gd name="T2" fmla="*/ 0 w 156"/>
              <a:gd name="T3" fmla="*/ 69 h 129"/>
              <a:gd name="T4" fmla="*/ 22 w 156"/>
              <a:gd name="T5" fmla="*/ 47 h 129"/>
              <a:gd name="T6" fmla="*/ 57 w 156"/>
              <a:gd name="T7" fmla="*/ 82 h 129"/>
              <a:gd name="T8" fmla="*/ 132 w 156"/>
              <a:gd name="T9" fmla="*/ 0 h 129"/>
              <a:gd name="T10" fmla="*/ 156 w 156"/>
              <a:gd name="T11" fmla="*/ 23 h 129"/>
              <a:gd name="T12" fmla="*/ 61 w 156"/>
              <a:gd name="T1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" h="129">
                <a:moveTo>
                  <a:pt x="61" y="129"/>
                </a:moveTo>
                <a:lnTo>
                  <a:pt x="0" y="69"/>
                </a:lnTo>
                <a:lnTo>
                  <a:pt x="22" y="47"/>
                </a:lnTo>
                <a:lnTo>
                  <a:pt x="57" y="82"/>
                </a:lnTo>
                <a:lnTo>
                  <a:pt x="132" y="0"/>
                </a:lnTo>
                <a:lnTo>
                  <a:pt x="156" y="23"/>
                </a:lnTo>
                <a:lnTo>
                  <a:pt x="61" y="129"/>
                </a:lnTo>
                <a:close/>
              </a:path>
            </a:pathLst>
          </a:custGeom>
          <a:solidFill>
            <a:srgbClr val="006666"/>
          </a:solidFill>
          <a:ln>
            <a:solidFill>
              <a:srgbClr val="006666"/>
            </a:solidFill>
          </a:ln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sz="1716">
              <a:ln>
                <a:solidFill>
                  <a:srgbClr val="006666"/>
                </a:solidFill>
              </a:ln>
              <a:solidFill>
                <a:srgbClr val="006666"/>
              </a:solidFill>
            </a:endParaRPr>
          </a:p>
        </p:txBody>
      </p:sp>
      <p:sp>
        <p:nvSpPr>
          <p:cNvPr id="43" name="Freeform 53">
            <a:extLst>
              <a:ext uri="{FF2B5EF4-FFF2-40B4-BE49-F238E27FC236}">
                <a16:creationId xmlns:a16="http://schemas.microsoft.com/office/drawing/2014/main" id="{D6902E4D-D787-4B1B-9A7D-AE33B874E512}"/>
              </a:ext>
            </a:extLst>
          </p:cNvPr>
          <p:cNvSpPr>
            <a:spLocks/>
          </p:cNvSpPr>
          <p:nvPr/>
        </p:nvSpPr>
        <p:spPr bwMode="auto">
          <a:xfrm>
            <a:off x="6672372" y="7185145"/>
            <a:ext cx="190500" cy="165100"/>
          </a:xfrm>
          <a:custGeom>
            <a:avLst/>
            <a:gdLst>
              <a:gd name="T0" fmla="*/ 61 w 156"/>
              <a:gd name="T1" fmla="*/ 129 h 129"/>
              <a:gd name="T2" fmla="*/ 0 w 156"/>
              <a:gd name="T3" fmla="*/ 69 h 129"/>
              <a:gd name="T4" fmla="*/ 22 w 156"/>
              <a:gd name="T5" fmla="*/ 47 h 129"/>
              <a:gd name="T6" fmla="*/ 57 w 156"/>
              <a:gd name="T7" fmla="*/ 82 h 129"/>
              <a:gd name="T8" fmla="*/ 132 w 156"/>
              <a:gd name="T9" fmla="*/ 0 h 129"/>
              <a:gd name="T10" fmla="*/ 156 w 156"/>
              <a:gd name="T11" fmla="*/ 23 h 129"/>
              <a:gd name="T12" fmla="*/ 61 w 156"/>
              <a:gd name="T1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" h="129">
                <a:moveTo>
                  <a:pt x="61" y="129"/>
                </a:moveTo>
                <a:lnTo>
                  <a:pt x="0" y="69"/>
                </a:lnTo>
                <a:lnTo>
                  <a:pt x="22" y="47"/>
                </a:lnTo>
                <a:lnTo>
                  <a:pt x="57" y="82"/>
                </a:lnTo>
                <a:lnTo>
                  <a:pt x="132" y="0"/>
                </a:lnTo>
                <a:lnTo>
                  <a:pt x="156" y="23"/>
                </a:lnTo>
                <a:lnTo>
                  <a:pt x="61" y="129"/>
                </a:lnTo>
                <a:close/>
              </a:path>
            </a:pathLst>
          </a:custGeom>
          <a:solidFill>
            <a:srgbClr val="006666"/>
          </a:solidFill>
          <a:ln>
            <a:solidFill>
              <a:srgbClr val="006666"/>
            </a:solidFill>
          </a:ln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sz="1716">
              <a:ln>
                <a:solidFill>
                  <a:srgbClr val="006666"/>
                </a:solidFill>
              </a:ln>
              <a:solidFill>
                <a:srgbClr val="006666"/>
              </a:solidFill>
            </a:endParaRPr>
          </a:p>
        </p:txBody>
      </p:sp>
      <p:sp>
        <p:nvSpPr>
          <p:cNvPr id="44" name="Freeform 53">
            <a:extLst>
              <a:ext uri="{FF2B5EF4-FFF2-40B4-BE49-F238E27FC236}">
                <a16:creationId xmlns:a16="http://schemas.microsoft.com/office/drawing/2014/main" id="{F193B855-DC4C-48C2-BC9F-BD4A69BA9DC8}"/>
              </a:ext>
            </a:extLst>
          </p:cNvPr>
          <p:cNvSpPr>
            <a:spLocks/>
          </p:cNvSpPr>
          <p:nvPr/>
        </p:nvSpPr>
        <p:spPr bwMode="auto">
          <a:xfrm>
            <a:off x="6662847" y="8642470"/>
            <a:ext cx="190500" cy="165100"/>
          </a:xfrm>
          <a:custGeom>
            <a:avLst/>
            <a:gdLst>
              <a:gd name="T0" fmla="*/ 61 w 156"/>
              <a:gd name="T1" fmla="*/ 129 h 129"/>
              <a:gd name="T2" fmla="*/ 0 w 156"/>
              <a:gd name="T3" fmla="*/ 69 h 129"/>
              <a:gd name="T4" fmla="*/ 22 w 156"/>
              <a:gd name="T5" fmla="*/ 47 h 129"/>
              <a:gd name="T6" fmla="*/ 57 w 156"/>
              <a:gd name="T7" fmla="*/ 82 h 129"/>
              <a:gd name="T8" fmla="*/ 132 w 156"/>
              <a:gd name="T9" fmla="*/ 0 h 129"/>
              <a:gd name="T10" fmla="*/ 156 w 156"/>
              <a:gd name="T11" fmla="*/ 23 h 129"/>
              <a:gd name="T12" fmla="*/ 61 w 156"/>
              <a:gd name="T1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" h="129">
                <a:moveTo>
                  <a:pt x="61" y="129"/>
                </a:moveTo>
                <a:lnTo>
                  <a:pt x="0" y="69"/>
                </a:lnTo>
                <a:lnTo>
                  <a:pt x="22" y="47"/>
                </a:lnTo>
                <a:lnTo>
                  <a:pt x="57" y="82"/>
                </a:lnTo>
                <a:lnTo>
                  <a:pt x="132" y="0"/>
                </a:lnTo>
                <a:lnTo>
                  <a:pt x="156" y="23"/>
                </a:lnTo>
                <a:lnTo>
                  <a:pt x="61" y="129"/>
                </a:lnTo>
                <a:close/>
              </a:path>
            </a:pathLst>
          </a:custGeom>
          <a:solidFill>
            <a:srgbClr val="006666"/>
          </a:solidFill>
          <a:ln>
            <a:solidFill>
              <a:srgbClr val="006666"/>
            </a:solidFill>
          </a:ln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sz="1716">
              <a:ln>
                <a:solidFill>
                  <a:srgbClr val="006666"/>
                </a:solidFill>
              </a:ln>
              <a:solidFill>
                <a:srgbClr val="006666"/>
              </a:solidFill>
            </a:endParaRPr>
          </a:p>
        </p:txBody>
      </p:sp>
      <p:sp>
        <p:nvSpPr>
          <p:cNvPr id="24" name="Google Shape;110;p3">
            <a:extLst>
              <a:ext uri="{FF2B5EF4-FFF2-40B4-BE49-F238E27FC236}">
                <a16:creationId xmlns:a16="http://schemas.microsoft.com/office/drawing/2014/main" id="{AF3B0CFD-ABB4-42BE-9E1E-CA58059FD7C5}"/>
              </a:ext>
            </a:extLst>
          </p:cNvPr>
          <p:cNvSpPr txBox="1"/>
          <p:nvPr/>
        </p:nvSpPr>
        <p:spPr>
          <a:xfrm>
            <a:off x="453623" y="9556482"/>
            <a:ext cx="6666059" cy="230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487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800" b="0" i="0" u="none" strike="noStrike" cap="none">
                <a:solidFill>
                  <a:srgbClr val="7E7E7E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Ressalta-se que os prazos apresentados  são meramente informativos.  A contagem de prazo oficial é de responsabilidade da parte, de acordo com as publicações.</a:t>
            </a:r>
            <a:endParaRPr sz="800" b="0" i="0" u="sng" strike="noStrike" cap="none">
              <a:solidFill>
                <a:srgbClr val="7E7E7E"/>
              </a:solidFill>
              <a:latin typeface="Century Gothic"/>
              <a:ea typeface="Century Gothic"/>
              <a:cs typeface="Century Gothic"/>
              <a:sym typeface="Century Gothic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1451762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D092C499-EB75-4D80-BDF1-F2510B38C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7" y="845092"/>
            <a:ext cx="473064" cy="388337"/>
          </a:xfrm>
          <a:prstGeom prst="rect">
            <a:avLst/>
          </a:prstGeom>
        </p:spPr>
      </p:pic>
      <p:sp>
        <p:nvSpPr>
          <p:cNvPr id="26" name="object 10">
            <a:extLst>
              <a:ext uri="{FF2B5EF4-FFF2-40B4-BE49-F238E27FC236}">
                <a16:creationId xmlns:a16="http://schemas.microsoft.com/office/drawing/2014/main" id="{C3ACED10-7EB2-4F44-AB3D-1E5C7253BD80}"/>
              </a:ext>
            </a:extLst>
          </p:cNvPr>
          <p:cNvSpPr txBox="1">
            <a:spLocks/>
          </p:cNvSpPr>
          <p:nvPr/>
        </p:nvSpPr>
        <p:spPr>
          <a:xfrm>
            <a:off x="578241" y="10302639"/>
            <a:ext cx="6750953" cy="2307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pt-BR"/>
            </a:defPPr>
            <a:lvl1pPr algn="ctr">
              <a:lnSpc>
                <a:spcPts val="919"/>
              </a:lnSpc>
              <a:defRPr sz="850" b="0" i="0" spc="5">
                <a:solidFill>
                  <a:srgbClr val="7E7E7E"/>
                </a:solidFill>
                <a:latin typeface="Calibri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dirty="0">
              <a:solidFill>
                <a:schemeClr val="bg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B4A9DEDB-2A3A-49B3-A5C1-20DA82334B6D}"/>
              </a:ext>
            </a:extLst>
          </p:cNvPr>
          <p:cNvSpPr txBox="1"/>
          <p:nvPr/>
        </p:nvSpPr>
        <p:spPr>
          <a:xfrm>
            <a:off x="1252658" y="924766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065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Agosto de 2021</a:t>
            </a:r>
            <a:endParaRPr lang="pt-BR" sz="1500" dirty="0">
              <a:latin typeface="Century Gothic"/>
              <a:cs typeface="Century Gothic"/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0BF7454F-A18D-4799-A3F5-24D5E79FA3FF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61" name="Retângulo 60">
            <a:extLst>
              <a:ext uri="{FF2B5EF4-FFF2-40B4-BE49-F238E27FC236}">
                <a16:creationId xmlns:a16="http://schemas.microsoft.com/office/drawing/2014/main" id="{10452AAE-6C24-4B24-924C-4B4423A5CF45}"/>
              </a:ext>
            </a:extLst>
          </p:cNvPr>
          <p:cNvSpPr/>
          <p:nvPr/>
        </p:nvSpPr>
        <p:spPr>
          <a:xfrm>
            <a:off x="473086" y="1422911"/>
            <a:ext cx="42915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1.2 Reunião com a Recuperanda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F16FFE1-712D-4C1F-978F-26621FA394CE}"/>
              </a:ext>
            </a:extLst>
          </p:cNvPr>
          <p:cNvSpPr txBox="1"/>
          <p:nvPr/>
        </p:nvSpPr>
        <p:spPr>
          <a:xfrm>
            <a:off x="473085" y="1853787"/>
            <a:ext cx="6574485" cy="5509200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>
              <a:defRPr lang="pt-BR"/>
            </a:defPPr>
            <a:lvl1pPr algn="just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pt-BR" sz="1100" dirty="0"/>
              <a:t>No presente mês a Administradora Judicial não realizou visita </a:t>
            </a:r>
            <a:r>
              <a:rPr lang="pt-BR" sz="1100" i="1" dirty="0"/>
              <a:t>in loco</a:t>
            </a:r>
            <a:r>
              <a:rPr lang="pt-BR" sz="1100" dirty="0"/>
              <a:t>, em razão das medidas de segurança adotadas para o enfrentamento do Covid-19, contudo, realizou reunião virtual com a Recuperanda, destacando o que segue:</a:t>
            </a:r>
          </a:p>
          <a:p>
            <a:endParaRPr lang="pt-BR" sz="1100" dirty="0"/>
          </a:p>
          <a:p>
            <a:r>
              <a:rPr lang="pt-BR" sz="1100" dirty="0"/>
              <a:t>Estavam presentes na reunião o Sr. José Luiz Araújo (contador) e o Sr. Maicon (Diretor Operacional).</a:t>
            </a:r>
          </a:p>
          <a:p>
            <a:endParaRPr lang="pt-BR" sz="1100" dirty="0"/>
          </a:p>
          <a:p>
            <a:r>
              <a:rPr lang="pt-BR" sz="1100" dirty="0">
                <a:solidFill>
                  <a:schemeClr val="bg1">
                    <a:lumMod val="50000"/>
                  </a:schemeClr>
                </a:solidFill>
                <a:latin typeface="Century Gothic"/>
              </a:rPr>
              <a:t>A Recuperanda comunicou que o faturamento líquido alcançou, no mês de agosto,  R$ 2.402.320,43 (dois milhões, quatrocentos e dois mil, trezentos e vinte reais e quarenta e três centavos). </a:t>
            </a:r>
          </a:p>
          <a:p>
            <a:endParaRPr lang="pt-BR" sz="1100" dirty="0"/>
          </a:p>
          <a:p>
            <a:r>
              <a:rPr lang="pt-BR" sz="1100" dirty="0">
                <a:latin typeface="Century Gothic"/>
              </a:rPr>
              <a:t>Sobre o quadro funcional, foi informado que o período de suspensão de contratos se encerrou em agosto e que a empresa realizou duas demissões no mesmo mês. </a:t>
            </a:r>
          </a:p>
          <a:p>
            <a:endParaRPr lang="pt-BR" sz="1100" dirty="0">
              <a:solidFill>
                <a:schemeClr val="bg1">
                  <a:lumMod val="50000"/>
                </a:schemeClr>
              </a:solidFill>
              <a:latin typeface="Century Gothic"/>
            </a:endParaRPr>
          </a:p>
          <a:p>
            <a:r>
              <a:rPr lang="pt-BR" sz="1100" dirty="0">
                <a:solidFill>
                  <a:schemeClr val="bg1">
                    <a:lumMod val="50000"/>
                  </a:schemeClr>
                </a:solidFill>
                <a:latin typeface="Century Gothic"/>
              </a:rPr>
              <a:t>Referente à produção da fábrica, reiterou que estão em funcionamento duas máquinas no turno da manhã e uma máquina no turno da noite. </a:t>
            </a:r>
          </a:p>
          <a:p>
            <a:endParaRPr lang="pt-BR" sz="1100" dirty="0">
              <a:latin typeface="Century Gothic"/>
            </a:endParaRPr>
          </a:p>
          <a:p>
            <a:r>
              <a:rPr lang="pt-BR" sz="1100" dirty="0">
                <a:latin typeface="Century Gothic"/>
              </a:rPr>
              <a:t>A empresa informou que continua em processo de negociação de parcelamento com a PGFN. Com relação aos impostos estaduais, informou que continua na busca por regularizá-los. A mesma relatou que existe uma questão sobre pagamentos de impostos antecipados que está afetando o seu caixa e que já está tentando resolver esta situação. </a:t>
            </a:r>
          </a:p>
          <a:p>
            <a:endParaRPr lang="pt-BR" sz="1100" dirty="0"/>
          </a:p>
          <a:p>
            <a:r>
              <a:rPr lang="pt-BR" sz="1100" dirty="0"/>
              <a:t>A Recuperanda frisou que a construção da obra requerida pelos bombeiros está parada no momento, mas que tem previsão de retorno em breve.</a:t>
            </a:r>
          </a:p>
          <a:p>
            <a:endParaRPr lang="pt-BR" sz="1100" dirty="0"/>
          </a:p>
          <a:p>
            <a:r>
              <a:rPr lang="pt-BR" sz="1100" dirty="0"/>
              <a:t>Com relação ao lançamento do produto novo, contou que foi prorrogado por tempo indeterminado, pois esse lançamento ainda está em processo de produção.	</a:t>
            </a:r>
          </a:p>
          <a:p>
            <a:endParaRPr lang="pt-BR" sz="1100" dirty="0"/>
          </a:p>
          <a:p>
            <a:r>
              <a:rPr lang="pt-BR" sz="1100" dirty="0"/>
              <a:t>Por fim, esta administradora judicial questionou sobre o atraso na entrega de documentação e a </a:t>
            </a:r>
            <a:r>
              <a:rPr lang="pt-BR" sz="1100" dirty="0" err="1"/>
              <a:t>Recuperanda</a:t>
            </a:r>
            <a:r>
              <a:rPr lang="pt-BR" sz="1100" dirty="0"/>
              <a:t> justificou que isso ocorreu pelo fato da troca do contador, mas reiterou que a intenção da empresa é começar a enviar os documentos em tempo </a:t>
            </a:r>
            <a:r>
              <a:rPr lang="pt-BR" sz="1100"/>
              <a:t>hábil nos </a:t>
            </a:r>
            <a:r>
              <a:rPr lang="pt-BR" sz="1100" dirty="0"/>
              <a:t>próximos meses.</a:t>
            </a:r>
          </a:p>
        </p:txBody>
      </p:sp>
    </p:spTree>
    <p:extLst>
      <p:ext uri="{BB962C8B-B14F-4D97-AF65-F5344CB8AC3E}">
        <p14:creationId xmlns:p14="http://schemas.microsoft.com/office/powerpoint/2010/main" val="653654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Agosto de 2021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90B1A556-31D2-4475-A2FC-B05BD8F01858}"/>
              </a:ext>
            </a:extLst>
          </p:cNvPr>
          <p:cNvSpPr/>
          <p:nvPr/>
        </p:nvSpPr>
        <p:spPr>
          <a:xfrm>
            <a:off x="833987" y="1306524"/>
            <a:ext cx="45599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2. </a:t>
            </a:r>
            <a:r>
              <a:rPr lang="pt-BR" sz="1400" b="1" u="sng" dirty="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Informações financeiras / Operacionais </a:t>
            </a:r>
            <a:endParaRPr lang="pt-BR" sz="1400" b="1" u="sng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9" name="Picture 4" descr="Gráfico de barras financeiro Ícone grátis">
            <a:extLst>
              <a:ext uri="{FF2B5EF4-FFF2-40B4-BE49-F238E27FC236}">
                <a16:creationId xmlns:a16="http://schemas.microsoft.com/office/drawing/2014/main" id="{D092730D-6D86-4FE8-897E-B87CC7720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04" y="1306524"/>
            <a:ext cx="262196" cy="26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352723" y="10315487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2A59B92-50A2-4896-8C1E-A6A3084F6AAF}"/>
              </a:ext>
            </a:extLst>
          </p:cNvPr>
          <p:cNvSpPr txBox="1"/>
          <p:nvPr/>
        </p:nvSpPr>
        <p:spPr>
          <a:xfrm>
            <a:off x="661402" y="1561470"/>
            <a:ext cx="64135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2.1 Análise das principais movimentações do balanço patrimonial indicando as principais contas patrimoniais no ativo e passivo.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4C3F932F-C806-45CE-B882-392F75FA3AE5}"/>
              </a:ext>
            </a:extLst>
          </p:cNvPr>
          <p:cNvSpPr/>
          <p:nvPr/>
        </p:nvSpPr>
        <p:spPr>
          <a:xfrm>
            <a:off x="460375" y="2074232"/>
            <a:ext cx="6686550" cy="646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A seguir, resumo do Balanço Patrimonial dos últimos 6 meses, feito baseando-se inteiramente na documentação enviada pela Recuperanda, seguido de gráficos das principais contas.</a:t>
            </a:r>
          </a:p>
        </p:txBody>
      </p:sp>
      <p:graphicFrame>
        <p:nvGraphicFramePr>
          <p:cNvPr id="31" name="Tabela 30">
            <a:extLst>
              <a:ext uri="{FF2B5EF4-FFF2-40B4-BE49-F238E27FC236}">
                <a16:creationId xmlns:a16="http://schemas.microsoft.com/office/drawing/2014/main" id="{E2DD6214-DB6B-4D65-9CA8-292007A1DD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130523"/>
              </p:ext>
            </p:extLst>
          </p:nvPr>
        </p:nvGraphicFramePr>
        <p:xfrm>
          <a:off x="1078199" y="8153626"/>
          <a:ext cx="5403272" cy="1411243"/>
        </p:xfrm>
        <a:graphic>
          <a:graphicData uri="http://schemas.openxmlformats.org/drawingml/2006/table">
            <a:tbl>
              <a:tblPr/>
              <a:tblGrid>
                <a:gridCol w="3104918">
                  <a:extLst>
                    <a:ext uri="{9D8B030D-6E8A-4147-A177-3AD203B41FA5}">
                      <a16:colId xmlns:a16="http://schemas.microsoft.com/office/drawing/2014/main" val="2559223813"/>
                    </a:ext>
                  </a:extLst>
                </a:gridCol>
                <a:gridCol w="1177159">
                  <a:extLst>
                    <a:ext uri="{9D8B030D-6E8A-4147-A177-3AD203B41FA5}">
                      <a16:colId xmlns:a16="http://schemas.microsoft.com/office/drawing/2014/main" val="67030262"/>
                    </a:ext>
                  </a:extLst>
                </a:gridCol>
                <a:gridCol w="1121195">
                  <a:extLst>
                    <a:ext uri="{9D8B030D-6E8A-4147-A177-3AD203B41FA5}">
                      <a16:colId xmlns:a16="http://schemas.microsoft.com/office/drawing/2014/main" val="3256109260"/>
                    </a:ext>
                  </a:extLst>
                </a:gridCol>
              </a:tblGrid>
              <a:tr h="2616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Resumo – Principais Contas do Ativo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" latinLnBrk="0" hangingPunct="1"/>
                      <a:r>
                        <a:rPr lang="pt-BR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abril/2021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" latinLnBrk="0" hangingPunct="1"/>
                      <a:r>
                        <a:rPr lang="pt-BR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maio/2021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714038"/>
                  </a:ext>
                </a:extLst>
              </a:tr>
              <a:tr h="2616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CAIXA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  558,91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R$          89,94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056083"/>
                  </a:ext>
                </a:extLst>
              </a:tr>
              <a:tr h="2616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BANCOS COM MOVIMENTO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-R$    10.040,25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-R$   10.889,78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1880531"/>
                  </a:ext>
                </a:extLst>
              </a:tr>
              <a:tr h="30481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APLICAÇÕES FINANCEIRAS COM LIQUIDEZ IMEDIATA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96.354,18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R$ 148.921,29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7358246"/>
                  </a:ext>
                </a:extLst>
              </a:tr>
              <a:tr h="28343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sng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DISPONÍVEL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86.872,84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R$ 138.121,45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1347796"/>
                  </a:ext>
                </a:extLst>
              </a:tr>
            </a:tbl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6953650"/>
              </p:ext>
            </p:extLst>
          </p:nvPr>
        </p:nvGraphicFramePr>
        <p:xfrm>
          <a:off x="460375" y="2749059"/>
          <a:ext cx="6802274" cy="1756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00000000-0008-0000-08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5206887"/>
              </p:ext>
            </p:extLst>
          </p:nvPr>
        </p:nvGraphicFramePr>
        <p:xfrm>
          <a:off x="460375" y="4634238"/>
          <a:ext cx="6802274" cy="133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00000000-0008-0000-08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3462189"/>
              </p:ext>
            </p:extLst>
          </p:nvPr>
        </p:nvGraphicFramePr>
        <p:xfrm>
          <a:off x="344651" y="6065244"/>
          <a:ext cx="6802274" cy="1691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633022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Agosto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390823" y="103016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18E2D9C-62F0-4F41-A110-B0BC1550E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365702"/>
              </p:ext>
            </p:extLst>
          </p:nvPr>
        </p:nvGraphicFramePr>
        <p:xfrm>
          <a:off x="902027" y="5345906"/>
          <a:ext cx="5885794" cy="804107"/>
        </p:xfrm>
        <a:graphic>
          <a:graphicData uri="http://schemas.openxmlformats.org/drawingml/2006/table">
            <a:tbl>
              <a:tblPr/>
              <a:tblGrid>
                <a:gridCol w="3186398">
                  <a:extLst>
                    <a:ext uri="{9D8B030D-6E8A-4147-A177-3AD203B41FA5}">
                      <a16:colId xmlns:a16="http://schemas.microsoft.com/office/drawing/2014/main" val="1998542408"/>
                    </a:ext>
                  </a:extLst>
                </a:gridCol>
                <a:gridCol w="1349698">
                  <a:extLst>
                    <a:ext uri="{9D8B030D-6E8A-4147-A177-3AD203B41FA5}">
                      <a16:colId xmlns:a16="http://schemas.microsoft.com/office/drawing/2014/main" val="1660165098"/>
                    </a:ext>
                  </a:extLst>
                </a:gridCol>
                <a:gridCol w="1349698">
                  <a:extLst>
                    <a:ext uri="{9D8B030D-6E8A-4147-A177-3AD203B41FA5}">
                      <a16:colId xmlns:a16="http://schemas.microsoft.com/office/drawing/2014/main" val="2406796198"/>
                    </a:ext>
                  </a:extLst>
                </a:gridCol>
              </a:tblGrid>
              <a:tr h="275379">
                <a:tc>
                  <a:txBody>
                    <a:bodyPr/>
                    <a:lstStyle/>
                    <a:p>
                      <a:pPr marL="0" algn="l" defTabSz="755934" rtl="0" eaLnBrk="1" fontAlgn="b" latinLnBrk="0" hangingPunct="1"/>
                      <a:r>
                        <a:rPr lang="pt-B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Detalhamento da Conta - Adiantamentos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abril/2021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maio/2021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193778"/>
                  </a:ext>
                </a:extLst>
              </a:tr>
              <a:tr h="26436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434343"/>
                          </a:solidFill>
                          <a:effectLst/>
                          <a:latin typeface="Century Gothic" panose="020B0502020202020204" pitchFamily="34" charset="0"/>
                        </a:rPr>
                        <a:t>  a fornecedores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DA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1.061.809,62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R$    1.122.163,65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0656998"/>
                  </a:ext>
                </a:extLst>
              </a:tr>
              <a:tr h="26436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434343"/>
                          </a:solidFill>
                          <a:effectLst/>
                          <a:latin typeface="Century Gothic" panose="020B0502020202020204" pitchFamily="34" charset="0"/>
                        </a:rPr>
                        <a:t> a empregados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DA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 19.490,24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R$         19.490,24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873625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80B1AAE2-63BF-4F74-A52C-31F5CC2A2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041404"/>
              </p:ext>
            </p:extLst>
          </p:nvPr>
        </p:nvGraphicFramePr>
        <p:xfrm>
          <a:off x="902027" y="8520219"/>
          <a:ext cx="5885792" cy="906128"/>
        </p:xfrm>
        <a:graphic>
          <a:graphicData uri="http://schemas.openxmlformats.org/drawingml/2006/table">
            <a:tbl>
              <a:tblPr/>
              <a:tblGrid>
                <a:gridCol w="3186398">
                  <a:extLst>
                    <a:ext uri="{9D8B030D-6E8A-4147-A177-3AD203B41FA5}">
                      <a16:colId xmlns:a16="http://schemas.microsoft.com/office/drawing/2014/main" val="3170628063"/>
                    </a:ext>
                  </a:extLst>
                </a:gridCol>
                <a:gridCol w="1440016">
                  <a:extLst>
                    <a:ext uri="{9D8B030D-6E8A-4147-A177-3AD203B41FA5}">
                      <a16:colId xmlns:a16="http://schemas.microsoft.com/office/drawing/2014/main" val="4181409289"/>
                    </a:ext>
                  </a:extLst>
                </a:gridCol>
                <a:gridCol w="1259378">
                  <a:extLst>
                    <a:ext uri="{9D8B030D-6E8A-4147-A177-3AD203B41FA5}">
                      <a16:colId xmlns:a16="http://schemas.microsoft.com/office/drawing/2014/main" val="2311052243"/>
                    </a:ext>
                  </a:extLst>
                </a:gridCol>
              </a:tblGrid>
              <a:tr h="310318">
                <a:tc>
                  <a:txBody>
                    <a:bodyPr/>
                    <a:lstStyle/>
                    <a:p>
                      <a:pPr marL="0" marR="0" lvl="0" indent="0" algn="l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Detalhamento da Conta – Estoque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abril/2021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maio/2021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145358"/>
                  </a:ext>
                </a:extLst>
              </a:tr>
              <a:tr h="29790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434343"/>
                          </a:solidFill>
                          <a:effectLst/>
                          <a:latin typeface="Century Gothic" panose="020B0502020202020204" pitchFamily="34" charset="0"/>
                        </a:rPr>
                        <a:t> Matéria prima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DA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R$      216.987,07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R$  1.167.386,11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823739"/>
                  </a:ext>
                </a:extLst>
              </a:tr>
              <a:tr h="29790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434343"/>
                          </a:solidFill>
                          <a:effectLst/>
                          <a:latin typeface="Century Gothic" panose="020B0502020202020204" pitchFamily="34" charset="0"/>
                        </a:rPr>
                        <a:t> Produtos Acabados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DA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R$      943.358,19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R$     220.488,03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735927"/>
                  </a:ext>
                </a:extLst>
              </a:tr>
            </a:tbl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00000000-0008-0000-08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9722152"/>
              </p:ext>
            </p:extLst>
          </p:nvPr>
        </p:nvGraphicFramePr>
        <p:xfrm>
          <a:off x="252413" y="1400610"/>
          <a:ext cx="7073900" cy="1582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00000000-0008-0000-08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6039019"/>
              </p:ext>
            </p:extLst>
          </p:nvPr>
        </p:nvGraphicFramePr>
        <p:xfrm>
          <a:off x="363536" y="3189394"/>
          <a:ext cx="6935490" cy="1962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00000000-0008-0000-08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7431400"/>
              </p:ext>
            </p:extLst>
          </p:nvPr>
        </p:nvGraphicFramePr>
        <p:xfrm>
          <a:off x="586431" y="6477873"/>
          <a:ext cx="6489700" cy="1575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074047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Agosto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00000000-0008-0000-08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260912"/>
              </p:ext>
            </p:extLst>
          </p:nvPr>
        </p:nvGraphicFramePr>
        <p:xfrm>
          <a:off x="568623" y="1319659"/>
          <a:ext cx="6511048" cy="1927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00000000-0008-0000-0800-00000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4413125"/>
              </p:ext>
            </p:extLst>
          </p:nvPr>
        </p:nvGraphicFramePr>
        <p:xfrm>
          <a:off x="569772" y="3417394"/>
          <a:ext cx="6508750" cy="1690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00000000-0008-0000-08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2637739"/>
              </p:ext>
            </p:extLst>
          </p:nvPr>
        </p:nvGraphicFramePr>
        <p:xfrm>
          <a:off x="769434" y="5277925"/>
          <a:ext cx="6177775" cy="144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00000000-0008-0000-08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2356439"/>
              </p:ext>
            </p:extLst>
          </p:nvPr>
        </p:nvGraphicFramePr>
        <p:xfrm>
          <a:off x="623769" y="6930359"/>
          <a:ext cx="6454753" cy="146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00000000-0008-0000-08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9563345"/>
              </p:ext>
            </p:extLst>
          </p:nvPr>
        </p:nvGraphicFramePr>
        <p:xfrm>
          <a:off x="769434" y="8598314"/>
          <a:ext cx="6309088" cy="134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135939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Agosto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376117" y="10321747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0190127-6FAE-4ACB-B8F9-0E59BC58469A}"/>
              </a:ext>
            </a:extLst>
          </p:cNvPr>
          <p:cNvSpPr txBox="1"/>
          <p:nvPr/>
        </p:nvSpPr>
        <p:spPr>
          <a:xfrm>
            <a:off x="624919" y="1351334"/>
            <a:ext cx="1933086" cy="277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2.2 Situação Trabalhista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97CC9D3-EE2C-4853-AEA6-A9F7A8E1E404}"/>
              </a:ext>
            </a:extLst>
          </p:cNvPr>
          <p:cNvSpPr/>
          <p:nvPr/>
        </p:nvSpPr>
        <p:spPr>
          <a:xfrm>
            <a:off x="488394" y="8642152"/>
            <a:ext cx="66865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pt-BR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57980770-1E4E-4DD6-B4AB-1DE0C30D27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9664841"/>
              </p:ext>
            </p:extLst>
          </p:nvPr>
        </p:nvGraphicFramePr>
        <p:xfrm>
          <a:off x="624918" y="1643883"/>
          <a:ext cx="6410801" cy="225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7390779"/>
              </p:ext>
            </p:extLst>
          </p:nvPr>
        </p:nvGraphicFramePr>
        <p:xfrm>
          <a:off x="802888" y="4084358"/>
          <a:ext cx="6055111" cy="1526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0570869"/>
              </p:ext>
            </p:extLst>
          </p:nvPr>
        </p:nvGraphicFramePr>
        <p:xfrm>
          <a:off x="731720" y="5801980"/>
          <a:ext cx="6096230" cy="1775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5690709"/>
              </p:ext>
            </p:extLst>
          </p:nvPr>
        </p:nvGraphicFramePr>
        <p:xfrm>
          <a:off x="925552" y="8385927"/>
          <a:ext cx="5902398" cy="1775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9" name="Retângulo 18">
            <a:extLst>
              <a:ext uri="{FF2B5EF4-FFF2-40B4-BE49-F238E27FC236}">
                <a16:creationId xmlns:a16="http://schemas.microsoft.com/office/drawing/2014/main" id="{CF956E12-E5DA-465D-98F6-A603F246A969}"/>
              </a:ext>
            </a:extLst>
          </p:cNvPr>
          <p:cNvSpPr/>
          <p:nvPr/>
        </p:nvSpPr>
        <p:spPr>
          <a:xfrm>
            <a:off x="731720" y="7761744"/>
            <a:ext cx="622609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Essa Administradora reitera que a Plena Indústria de Fraldas EIRELI não apresentou números referentes aos funcionários autônomos nos meses de abril e maio de 2021 e tal informação é baseada inteiramente nos documentos enviados pela Recuperanda.</a:t>
            </a:r>
          </a:p>
        </p:txBody>
      </p:sp>
    </p:spTree>
    <p:extLst>
      <p:ext uri="{BB962C8B-B14F-4D97-AF65-F5344CB8AC3E}">
        <p14:creationId xmlns:p14="http://schemas.microsoft.com/office/powerpoint/2010/main" val="1431041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Agosto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396500" y="10311558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0190127-6FAE-4ACB-B8F9-0E59BC58469A}"/>
              </a:ext>
            </a:extLst>
          </p:cNvPr>
          <p:cNvSpPr txBox="1"/>
          <p:nvPr/>
        </p:nvSpPr>
        <p:spPr>
          <a:xfrm>
            <a:off x="624919" y="1553466"/>
            <a:ext cx="641350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2.3 Índices de liquidez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97CC9D3-EE2C-4853-AEA6-A9F7A8E1E404}"/>
              </a:ext>
            </a:extLst>
          </p:cNvPr>
          <p:cNvSpPr/>
          <p:nvPr/>
        </p:nvSpPr>
        <p:spPr>
          <a:xfrm>
            <a:off x="488394" y="8642152"/>
            <a:ext cx="66865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pt-BR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6D9D6AB-05E0-4DFC-B760-AA3A4D103151}"/>
              </a:ext>
            </a:extLst>
          </p:cNvPr>
          <p:cNvSpPr/>
          <p:nvPr/>
        </p:nvSpPr>
        <p:spPr>
          <a:xfrm>
            <a:off x="577554" y="3204781"/>
            <a:ext cx="6413498" cy="46196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pt-PT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</a:rPr>
              <a:t>Representa a capacidade da empresa em cumprir com suas obrigações a médio e longo prazo.</a:t>
            </a:r>
            <a:endParaRPr lang="pt-BR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D7D42A6F-024C-48D6-80FD-4190925437A7}"/>
              </a:ext>
            </a:extLst>
          </p:cNvPr>
          <p:cNvSpPr/>
          <p:nvPr/>
        </p:nvSpPr>
        <p:spPr>
          <a:xfrm>
            <a:off x="568624" y="5101189"/>
            <a:ext cx="6413498" cy="4619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754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pt-PT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</a:rPr>
              <a:t>Mede a capacidade de uma empresa em cumprir com suas obrigações no curto prazo.</a:t>
            </a:r>
            <a:endParaRPr lang="pt-BR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2E707EAA-F302-4249-91F2-48A68E1501BE}"/>
              </a:ext>
            </a:extLst>
          </p:cNvPr>
          <p:cNvSpPr/>
          <p:nvPr/>
        </p:nvSpPr>
        <p:spPr>
          <a:xfrm>
            <a:off x="568623" y="7008848"/>
            <a:ext cx="6413499" cy="64611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754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pt-PT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</a:rPr>
              <a:t>Similar a Liquidez Corrente, porém, os estoques não entram no cálculo, isso se deve ao fato de que os estoques nem sempre podem ser computados diretamente no patrimônio da</a:t>
            </a:r>
            <a:r>
              <a:rPr lang="pt-PT" sz="1200" spc="-14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pt-PT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</a:rPr>
              <a:t>empresa.</a:t>
            </a:r>
            <a:endParaRPr lang="pt-BR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2F4EFFDB-3BB9-4DCE-AF70-6DACFCDE80EB}"/>
              </a:ext>
            </a:extLst>
          </p:cNvPr>
          <p:cNvSpPr txBox="1"/>
          <p:nvPr/>
        </p:nvSpPr>
        <p:spPr>
          <a:xfrm>
            <a:off x="624919" y="9005104"/>
            <a:ext cx="63572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O índice de liquidez Imediata determina a relação existente entre o disponível e o passivo circulante, ou seja, reflete a porcentagem das dividas de curto prazo que pode ser saldada imediatamente pela empresa.</a:t>
            </a:r>
          </a:p>
        </p:txBody>
      </p:sp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00000000-0008-0000-0B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9925439"/>
              </p:ext>
            </p:extLst>
          </p:nvPr>
        </p:nvGraphicFramePr>
        <p:xfrm>
          <a:off x="803572" y="1827401"/>
          <a:ext cx="5943600" cy="1335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00000000-0008-0000-0B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0997178"/>
              </p:ext>
            </p:extLst>
          </p:nvPr>
        </p:nvGraphicFramePr>
        <p:xfrm>
          <a:off x="947855" y="3726946"/>
          <a:ext cx="5799318" cy="1354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00000000-0008-0000-0B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0190767"/>
              </p:ext>
            </p:extLst>
          </p:nvPr>
        </p:nvGraphicFramePr>
        <p:xfrm>
          <a:off x="1098252" y="5563152"/>
          <a:ext cx="5648920" cy="141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7" name="Gráfico 26">
            <a:extLst>
              <a:ext uri="{FF2B5EF4-FFF2-40B4-BE49-F238E27FC236}">
                <a16:creationId xmlns:a16="http://schemas.microsoft.com/office/drawing/2014/main" id="{B0C054EF-ECE7-4F23-884F-1B817C1386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8074894"/>
              </p:ext>
            </p:extLst>
          </p:nvPr>
        </p:nvGraphicFramePr>
        <p:xfrm>
          <a:off x="947855" y="7617855"/>
          <a:ext cx="5675969" cy="1387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667737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Agosto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5E82E9A-DBE5-4911-8CA9-5997374AAB40}"/>
              </a:ext>
            </a:extLst>
          </p:cNvPr>
          <p:cNvSpPr/>
          <p:nvPr/>
        </p:nvSpPr>
        <p:spPr>
          <a:xfrm>
            <a:off x="802864" y="1385961"/>
            <a:ext cx="4198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3. Análise das Demonstração de Resultados</a:t>
            </a:r>
          </a:p>
        </p:txBody>
      </p:sp>
      <p:pic>
        <p:nvPicPr>
          <p:cNvPr id="10" name="Picture 2" descr="Análise do gráfico Ícone grátis">
            <a:extLst>
              <a:ext uri="{FF2B5EF4-FFF2-40B4-BE49-F238E27FC236}">
                <a16:creationId xmlns:a16="http://schemas.microsoft.com/office/drawing/2014/main" id="{5D2B3B6D-E953-4349-A57E-F75ECB2C3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76" y="1390569"/>
            <a:ext cx="303169" cy="30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B23CBD2-1479-45BB-BF35-4A65A4A2EA58}"/>
              </a:ext>
            </a:extLst>
          </p:cNvPr>
          <p:cNvSpPr txBox="1"/>
          <p:nvPr/>
        </p:nvSpPr>
        <p:spPr>
          <a:xfrm>
            <a:off x="802864" y="1698372"/>
            <a:ext cx="6411913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3.1 Análise do faturamento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8F66E09-9385-4EF3-B1D4-2D5D42D21839}"/>
              </a:ext>
            </a:extLst>
          </p:cNvPr>
          <p:cNvSpPr/>
          <p:nvPr/>
        </p:nvSpPr>
        <p:spPr>
          <a:xfrm>
            <a:off x="411887" y="2058627"/>
            <a:ext cx="69564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 acordo com </a:t>
            </a:r>
            <a:r>
              <a:rPr lang="pt-BR" sz="1200" b="1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informações recebidas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esta Administradora Judicial realizou resumo dos faturamentos da Recuperanda, demonstrado a seguir: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246AA91C-0613-40BE-8298-E5CFB09982ED}"/>
              </a:ext>
            </a:extLst>
          </p:cNvPr>
          <p:cNvSpPr/>
          <p:nvPr/>
        </p:nvSpPr>
        <p:spPr>
          <a:xfrm>
            <a:off x="411887" y="4277175"/>
            <a:ext cx="69564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A empresa informou que nos meses de abril e maio de 2021 a sua filial não possuiu faturamento, conforme visualizado abaixo em declaração enviada pela própria para a presente Administradora Judicial: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5B20D25-5AFA-4FBC-B9C6-3A2B141A7DA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977" t="25933" r="32848" b="8279"/>
          <a:stretch/>
        </p:blipFill>
        <p:spPr>
          <a:xfrm>
            <a:off x="2165131" y="4914872"/>
            <a:ext cx="3058511" cy="2437687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56DECDB5-DD45-4C57-BAFC-C9AA795E8E40}"/>
              </a:ext>
            </a:extLst>
          </p:cNvPr>
          <p:cNvSpPr txBox="1"/>
          <p:nvPr/>
        </p:nvSpPr>
        <p:spPr>
          <a:xfrm>
            <a:off x="794104" y="7714031"/>
            <a:ext cx="641191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3.2 Receita Líquida x Receita Bruta</a:t>
            </a:r>
          </a:p>
        </p:txBody>
      </p:sp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B1A1132C-F8DC-486B-B4DB-E073ED8E69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9897434"/>
              </p:ext>
            </p:extLst>
          </p:nvPr>
        </p:nvGraphicFramePr>
        <p:xfrm>
          <a:off x="411887" y="2563048"/>
          <a:ext cx="6903616" cy="1714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3C55AF18-2909-41A5-8BD8-52E24F539D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820868"/>
              </p:ext>
            </p:extLst>
          </p:nvPr>
        </p:nvGraphicFramePr>
        <p:xfrm>
          <a:off x="359077" y="8043920"/>
          <a:ext cx="6956425" cy="2046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799491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Agosto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15C0DC0-32A9-4483-BE53-EF94FBD0287E}"/>
              </a:ext>
            </a:extLst>
          </p:cNvPr>
          <p:cNvSpPr txBox="1"/>
          <p:nvPr/>
        </p:nvSpPr>
        <p:spPr>
          <a:xfrm>
            <a:off x="624919" y="1512903"/>
            <a:ext cx="641191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3.3 Custos da Mercadoria Vendida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014E5B1-9258-47B9-861D-9EAB3B049F08}"/>
              </a:ext>
            </a:extLst>
          </p:cNvPr>
          <p:cNvSpPr txBox="1"/>
          <p:nvPr/>
        </p:nvSpPr>
        <p:spPr>
          <a:xfrm>
            <a:off x="624919" y="3806500"/>
            <a:ext cx="641191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3.4 Lucro Bruto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DCAA9797-6DBE-4ED5-8AFD-8DC47C24BDEA}"/>
              </a:ext>
            </a:extLst>
          </p:cNvPr>
          <p:cNvSpPr txBox="1"/>
          <p:nvPr/>
        </p:nvSpPr>
        <p:spPr>
          <a:xfrm>
            <a:off x="802864" y="6510810"/>
            <a:ext cx="1915213" cy="276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200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3.5 Receita x Resultado</a:t>
            </a:r>
          </a:p>
        </p:txBody>
      </p:sp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00000000-0008-0000-05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9606166"/>
              </p:ext>
            </p:extLst>
          </p:nvPr>
        </p:nvGraphicFramePr>
        <p:xfrm>
          <a:off x="331223" y="1952368"/>
          <a:ext cx="6886010" cy="1729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AB611E3A-4FA1-496A-8567-F138B86AB6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8446782"/>
              </p:ext>
            </p:extLst>
          </p:nvPr>
        </p:nvGraphicFramePr>
        <p:xfrm>
          <a:off x="624919" y="4160752"/>
          <a:ext cx="6411912" cy="2303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2EE0046F-8DF6-49DA-BB8F-1072903511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2116890"/>
              </p:ext>
            </p:extLst>
          </p:nvPr>
        </p:nvGraphicFramePr>
        <p:xfrm>
          <a:off x="624919" y="6937690"/>
          <a:ext cx="6411912" cy="2241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896431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Agosto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334943" y="1031693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E65F6CF-7752-4E38-983A-7823876ABE15}"/>
              </a:ext>
            </a:extLst>
          </p:cNvPr>
          <p:cNvSpPr txBox="1"/>
          <p:nvPr/>
        </p:nvSpPr>
        <p:spPr>
          <a:xfrm>
            <a:off x="460375" y="1575282"/>
            <a:ext cx="6960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</a:rPr>
              <a:t>De acordo com a DRE projetada no Plano de Recuperação Judicial,  a média  mensal da RECEITA BRUTA da empresa, no ano de 2021,  seria R$ 1.938.190,00 (um milhão novecentos e trinta e oito mil e cento e noventa reais). A seguir, tabela apresentando os totais projetados para o ano de 2021, e o que foi realizado até os meses informados neste relatório.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F4B38BB3-5A20-4003-841F-7ECCD7D48D1E}"/>
              </a:ext>
            </a:extLst>
          </p:cNvPr>
          <p:cNvSpPr/>
          <p:nvPr/>
        </p:nvSpPr>
        <p:spPr>
          <a:xfrm>
            <a:off x="460375" y="1265869"/>
            <a:ext cx="36920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3.6 Comparativo DRE Projetada X Realizada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E6FA909-483D-4212-9601-A3726DAE80A2}"/>
              </a:ext>
            </a:extLst>
          </p:cNvPr>
          <p:cNvSpPr txBox="1"/>
          <p:nvPr/>
        </p:nvSpPr>
        <p:spPr>
          <a:xfrm>
            <a:off x="384539" y="4408086"/>
            <a:ext cx="68918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</a:rPr>
              <a:t>Levando em consideração a sazonalidade do faturamento, a Vivante destaca que até o presente momento foi cumprido aproximadamente 47% do previsto para o ano de 2021.</a:t>
            </a:r>
          </a:p>
          <a:p>
            <a:pPr algn="just"/>
            <a:endParaRPr lang="pt-BR" sz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</a:endParaRPr>
          </a:p>
          <a:p>
            <a:pPr algn="just"/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</a:rPr>
              <a:t>É válido destacar que conforme houve o aumento da receita bruta em relação a média projetada, ocorreu também o aumento significativo, em relação à média projetada, na dedução das receitas, entretanto no mês de maio, a dedução foi menor em comparação aos outros meses.</a:t>
            </a:r>
          </a:p>
          <a:p>
            <a:pPr algn="just"/>
            <a:endParaRPr lang="pt-BR" sz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19" name="Picture 2" descr="Análise dólar barras do gráfico Ícone grátis">
            <a:extLst>
              <a:ext uri="{FF2B5EF4-FFF2-40B4-BE49-F238E27FC236}">
                <a16:creationId xmlns:a16="http://schemas.microsoft.com/office/drawing/2014/main" id="{F6CA38DC-6DA5-4E5A-8E8B-4B4C829E4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5953466"/>
            <a:ext cx="303169" cy="30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A80B462B-F3E7-42A3-9874-7697B8382A8F}"/>
              </a:ext>
            </a:extLst>
          </p:cNvPr>
          <p:cNvSpPr/>
          <p:nvPr/>
        </p:nvSpPr>
        <p:spPr>
          <a:xfrm>
            <a:off x="763544" y="5946554"/>
            <a:ext cx="352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4. Análise Fluxo de caixa e projeções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967FA20A-727B-412D-8AA6-DF71A6510937}"/>
              </a:ext>
            </a:extLst>
          </p:cNvPr>
          <p:cNvSpPr/>
          <p:nvPr/>
        </p:nvSpPr>
        <p:spPr>
          <a:xfrm>
            <a:off x="384539" y="6345771"/>
            <a:ext cx="69564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A seguir, a Vivante apresenta gráficos comparativos do demonstrativo de fluxo de caixa dos últimos 6 meses, feito baseando-se inteiramente na documentação enviada pela Recuperanda.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26E3620E-0327-42C7-B773-4B356EF7D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328215"/>
              </p:ext>
            </p:extLst>
          </p:nvPr>
        </p:nvGraphicFramePr>
        <p:xfrm>
          <a:off x="492773" y="2697033"/>
          <a:ext cx="6783626" cy="1556220"/>
        </p:xfrm>
        <a:graphic>
          <a:graphicData uri="http://schemas.openxmlformats.org/drawingml/2006/table">
            <a:tbl>
              <a:tblPr/>
              <a:tblGrid>
                <a:gridCol w="1152243">
                  <a:extLst>
                    <a:ext uri="{9D8B030D-6E8A-4147-A177-3AD203B41FA5}">
                      <a16:colId xmlns:a16="http://schemas.microsoft.com/office/drawing/2014/main" val="3910133324"/>
                    </a:ext>
                  </a:extLst>
                </a:gridCol>
                <a:gridCol w="800619">
                  <a:extLst>
                    <a:ext uri="{9D8B030D-6E8A-4147-A177-3AD203B41FA5}">
                      <a16:colId xmlns:a16="http://schemas.microsoft.com/office/drawing/2014/main" val="169717770"/>
                    </a:ext>
                  </a:extLst>
                </a:gridCol>
                <a:gridCol w="849306">
                  <a:extLst>
                    <a:ext uri="{9D8B030D-6E8A-4147-A177-3AD203B41FA5}">
                      <a16:colId xmlns:a16="http://schemas.microsoft.com/office/drawing/2014/main" val="3084435803"/>
                    </a:ext>
                  </a:extLst>
                </a:gridCol>
                <a:gridCol w="784390">
                  <a:extLst>
                    <a:ext uri="{9D8B030D-6E8A-4147-A177-3AD203B41FA5}">
                      <a16:colId xmlns:a16="http://schemas.microsoft.com/office/drawing/2014/main" val="3156273734"/>
                    </a:ext>
                  </a:extLst>
                </a:gridCol>
                <a:gridCol w="778982">
                  <a:extLst>
                    <a:ext uri="{9D8B030D-6E8A-4147-A177-3AD203B41FA5}">
                      <a16:colId xmlns:a16="http://schemas.microsoft.com/office/drawing/2014/main" val="3894285934"/>
                    </a:ext>
                  </a:extLst>
                </a:gridCol>
                <a:gridCol w="784390">
                  <a:extLst>
                    <a:ext uri="{9D8B030D-6E8A-4147-A177-3AD203B41FA5}">
                      <a16:colId xmlns:a16="http://schemas.microsoft.com/office/drawing/2014/main" val="1684306750"/>
                    </a:ext>
                  </a:extLst>
                </a:gridCol>
                <a:gridCol w="833077">
                  <a:extLst>
                    <a:ext uri="{9D8B030D-6E8A-4147-A177-3AD203B41FA5}">
                      <a16:colId xmlns:a16="http://schemas.microsoft.com/office/drawing/2014/main" val="3937818079"/>
                    </a:ext>
                  </a:extLst>
                </a:gridCol>
                <a:gridCol w="800619">
                  <a:extLst>
                    <a:ext uri="{9D8B030D-6E8A-4147-A177-3AD203B41FA5}">
                      <a16:colId xmlns:a16="http://schemas.microsoft.com/office/drawing/2014/main" val="600736854"/>
                    </a:ext>
                  </a:extLst>
                </a:gridCol>
              </a:tblGrid>
              <a:tr h="12519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pt-B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DRE PROJETADA</a:t>
                      </a:r>
                    </a:p>
                  </a:txBody>
                  <a:tcPr marL="5192" marR="5192" marT="51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899326"/>
                  </a:ext>
                </a:extLst>
              </a:tr>
              <a:tr h="1251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jan/21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fev/21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mar/21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abr/21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mai/21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ACUMULADA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103257"/>
                  </a:ext>
                </a:extLst>
              </a:tr>
              <a:tr h="22660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23.258.280,00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2.390.258,07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2.961.978,25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1.783.298,40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2.037.305,29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1.846.089,26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11.018.929,27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0889984"/>
                  </a:ext>
                </a:extLst>
              </a:tr>
              <a:tr h="1251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4465932"/>
                  </a:ext>
                </a:extLst>
              </a:tr>
              <a:tr h="1251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jan/21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fev/21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mar/21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abr/21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mai/21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ACUMULADA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129917"/>
                  </a:ext>
                </a:extLst>
              </a:tr>
              <a:tr h="22660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DEDUÇÕES DA RECEITA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3.694.345,00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    976.631,74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970.144,78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830.610,19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908.409,58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   640.393,45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4.326.189,74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711386"/>
                  </a:ext>
                </a:extLst>
              </a:tr>
              <a:tr h="1251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854852"/>
                  </a:ext>
                </a:extLst>
              </a:tr>
              <a:tr h="1251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jan/21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fev/21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mar/21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abr/21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mai/21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ACUMULADA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257763"/>
                  </a:ext>
                </a:extLst>
              </a:tr>
              <a:tr h="22660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 LÍQUIDA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19.563.935,00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1.413.626,33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1.991.833,47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 952.688,21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1.128.895,71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  1.205.695,81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R$               4.358.148,01 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3731156"/>
                  </a:ext>
                </a:extLst>
              </a:tr>
              <a:tr h="1251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5192" marR="5192" marT="51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967037"/>
                  </a:ext>
                </a:extLst>
              </a:tr>
            </a:tbl>
          </a:graphicData>
        </a:graphic>
      </p:graphicFrame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C4DCEA21-9E69-4360-AA86-2A627193CB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4272044"/>
              </p:ext>
            </p:extLst>
          </p:nvPr>
        </p:nvGraphicFramePr>
        <p:xfrm>
          <a:off x="492773" y="6917574"/>
          <a:ext cx="6574124" cy="1398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9" name="Gráfico 28">
            <a:extLst>
              <a:ext uri="{FF2B5EF4-FFF2-40B4-BE49-F238E27FC236}">
                <a16:creationId xmlns:a16="http://schemas.microsoft.com/office/drawing/2014/main" id="{D7AAA809-D7D7-47FB-B64C-7AC9757B4B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6675416"/>
              </p:ext>
            </p:extLst>
          </p:nvPr>
        </p:nvGraphicFramePr>
        <p:xfrm>
          <a:off x="624919" y="8626357"/>
          <a:ext cx="6441978" cy="13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670366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Agosto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3A4F4FA4-06D6-4806-984C-09360BED30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9814915"/>
              </p:ext>
            </p:extLst>
          </p:nvPr>
        </p:nvGraphicFramePr>
        <p:xfrm>
          <a:off x="624920" y="1429791"/>
          <a:ext cx="6574124" cy="1824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9AD9FB5A-CB6B-42A6-A81F-8568CF96B5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6938325"/>
              </p:ext>
            </p:extLst>
          </p:nvPr>
        </p:nvGraphicFramePr>
        <p:xfrm>
          <a:off x="624919" y="3525724"/>
          <a:ext cx="6574124" cy="2087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C5C72335-8100-4F39-BA83-5FE5A971D4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0978879"/>
              </p:ext>
            </p:extLst>
          </p:nvPr>
        </p:nvGraphicFramePr>
        <p:xfrm>
          <a:off x="450449" y="5803167"/>
          <a:ext cx="6658771" cy="1850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31A3CCD3-3C70-4FAC-B493-E08C3E2830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0481904"/>
              </p:ext>
            </p:extLst>
          </p:nvPr>
        </p:nvGraphicFramePr>
        <p:xfrm>
          <a:off x="568624" y="7948050"/>
          <a:ext cx="6540596" cy="1850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705033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Agosto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45B38F6-6D3C-4A0A-80E9-EC851AEF15F8}"/>
              </a:ext>
            </a:extLst>
          </p:cNvPr>
          <p:cNvSpPr txBox="1"/>
          <p:nvPr/>
        </p:nvSpPr>
        <p:spPr>
          <a:xfrm>
            <a:off x="371474" y="1380904"/>
            <a:ext cx="17541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400" b="1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5. Situação Fiscal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8AC5156-1245-4E24-9A2B-C975FD870CA1}"/>
              </a:ext>
            </a:extLst>
          </p:cNvPr>
          <p:cNvSpPr/>
          <p:nvPr/>
        </p:nvSpPr>
        <p:spPr>
          <a:xfrm>
            <a:off x="371474" y="1722687"/>
            <a:ext cx="68167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 Recuperanda não enviou relatório e/ou extratos de débitos fiscais que pudessem evidenciar sua situação fiscal perante a Fazenda Nacional e FGTS, tendo enviado apenas a certidão negativa de débitos estaduais. Assim, a Administradora Judicial realizou consulta na Fazenda Nacional e FGTS, e constatou o que se segue: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9A80A60-464B-42D1-A149-A81CD1491EB2}"/>
              </a:ext>
            </a:extLst>
          </p:cNvPr>
          <p:cNvSpPr/>
          <p:nvPr/>
        </p:nvSpPr>
        <p:spPr>
          <a:xfrm>
            <a:off x="322261" y="2658939"/>
            <a:ext cx="68072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9955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+mn-cs"/>
              </a:rPr>
              <a:t>FAZENDA NACIONAL</a:t>
            </a:r>
          </a:p>
          <a:p>
            <a:pPr algn="just" defTabSz="9955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+mn-cs"/>
              </a:rPr>
              <a:t>Ao consultar o site da PGFN, a Vivante identificou registros de dívida ativa, com valores atualizados, como se segue: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073FCD2-A0FD-4806-8095-523E51DF4F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255973"/>
              </p:ext>
            </p:extLst>
          </p:nvPr>
        </p:nvGraphicFramePr>
        <p:xfrm>
          <a:off x="460375" y="3422308"/>
          <a:ext cx="6807199" cy="1093710"/>
        </p:xfrm>
        <a:graphic>
          <a:graphicData uri="http://schemas.openxmlformats.org/drawingml/2006/table">
            <a:tbl>
              <a:tblPr/>
              <a:tblGrid>
                <a:gridCol w="1214478">
                  <a:extLst>
                    <a:ext uri="{9D8B030D-6E8A-4147-A177-3AD203B41FA5}">
                      <a16:colId xmlns:a16="http://schemas.microsoft.com/office/drawing/2014/main" val="3080275123"/>
                    </a:ext>
                  </a:extLst>
                </a:gridCol>
                <a:gridCol w="1816614">
                  <a:extLst>
                    <a:ext uri="{9D8B030D-6E8A-4147-A177-3AD203B41FA5}">
                      <a16:colId xmlns:a16="http://schemas.microsoft.com/office/drawing/2014/main" val="3877482422"/>
                    </a:ext>
                  </a:extLst>
                </a:gridCol>
                <a:gridCol w="622547">
                  <a:extLst>
                    <a:ext uri="{9D8B030D-6E8A-4147-A177-3AD203B41FA5}">
                      <a16:colId xmlns:a16="http://schemas.microsoft.com/office/drawing/2014/main" val="2146690705"/>
                    </a:ext>
                  </a:extLst>
                </a:gridCol>
                <a:gridCol w="2286076">
                  <a:extLst>
                    <a:ext uri="{9D8B030D-6E8A-4147-A177-3AD203B41FA5}">
                      <a16:colId xmlns:a16="http://schemas.microsoft.com/office/drawing/2014/main" val="2913915633"/>
                    </a:ext>
                  </a:extLst>
                </a:gridCol>
                <a:gridCol w="867484">
                  <a:extLst>
                    <a:ext uri="{9D8B030D-6E8A-4147-A177-3AD203B41FA5}">
                      <a16:colId xmlns:a16="http://schemas.microsoft.com/office/drawing/2014/main" val="178743517"/>
                    </a:ext>
                  </a:extLst>
                </a:gridCol>
              </a:tblGrid>
              <a:tr h="307222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PLENA INDÚSTRIA DE FRALDAS EIRELI - EM RECUPERACAO JUDICIAL</a:t>
                      </a:r>
                    </a:p>
                  </a:txBody>
                  <a:tcPr marL="5866" marR="5866" marT="58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6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24531"/>
                  </a:ext>
                </a:extLst>
              </a:tr>
              <a:tr h="15361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CNPJ</a:t>
                      </a:r>
                    </a:p>
                  </a:txBody>
                  <a:tcPr marL="5866" marR="5866" marT="58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Valor Total da Dívida Ativa</a:t>
                      </a:r>
                    </a:p>
                  </a:txBody>
                  <a:tcPr marL="5866" marR="5866" marT="58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Inscrição</a:t>
                      </a:r>
                    </a:p>
                  </a:txBody>
                  <a:tcPr marL="5866" marR="5866" marT="58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Endereço</a:t>
                      </a:r>
                    </a:p>
                  </a:txBody>
                  <a:tcPr marL="5866" marR="5866" marT="58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Registros</a:t>
                      </a:r>
                    </a:p>
                  </a:txBody>
                  <a:tcPr marL="5866" marR="5866" marT="58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389911"/>
                  </a:ext>
                </a:extLst>
              </a:tr>
              <a:tr h="159756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24.360.910/0001-43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                       6.012.649,19 </a:t>
                      </a:r>
                    </a:p>
                  </a:txBody>
                  <a:tcPr marL="5866" marR="5866" marT="58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MATRIZ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JABOATÃO DOS GUARARAPES - PE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9777462"/>
                  </a:ext>
                </a:extLst>
              </a:tr>
              <a:tr h="313366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24.360.910/0002-24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                                         -   </a:t>
                      </a:r>
                    </a:p>
                  </a:txBody>
                  <a:tcPr marL="5866" marR="5866" marT="58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FILIAL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JABOATÃO DOS GUARARAPES - PE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NADA CONSTA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9505967"/>
                  </a:ext>
                </a:extLst>
              </a:tr>
              <a:tr h="159756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geral (PGFN)</a:t>
                      </a:r>
                    </a:p>
                  </a:txBody>
                  <a:tcPr marL="5866" marR="5866" marT="58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                       6.012.649,19 </a:t>
                      </a:r>
                    </a:p>
                  </a:txBody>
                  <a:tcPr marL="5866" marR="5866" marT="58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866" marR="5866" marT="58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866" marR="5866" marT="58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866" marR="5866" marT="58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0958017"/>
                  </a:ext>
                </a:extLst>
              </a:tr>
            </a:tbl>
          </a:graphicData>
        </a:graphic>
      </p:graphicFrame>
      <p:sp>
        <p:nvSpPr>
          <p:cNvPr id="19" name="Retângulo 18">
            <a:extLst>
              <a:ext uri="{FF2B5EF4-FFF2-40B4-BE49-F238E27FC236}">
                <a16:creationId xmlns:a16="http://schemas.microsoft.com/office/drawing/2014/main" id="{FE4989F6-3169-46BD-AB17-721DACF15961}"/>
              </a:ext>
            </a:extLst>
          </p:cNvPr>
          <p:cNvSpPr/>
          <p:nvPr/>
        </p:nvSpPr>
        <p:spPr>
          <a:xfrm>
            <a:off x="424495" y="5735783"/>
            <a:ext cx="6816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FAZENDA ESTADUAL: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7B237EA-26AA-4EB8-8321-7D3C4DE1F0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838" t="13987" r="37158" b="66192"/>
          <a:stretch/>
        </p:blipFill>
        <p:spPr>
          <a:xfrm>
            <a:off x="2125615" y="4694935"/>
            <a:ext cx="3605049" cy="106718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3EE5654-2075-4644-8E4A-973940510EE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071" t="20998" r="15903" b="10797"/>
          <a:stretch/>
        </p:blipFill>
        <p:spPr>
          <a:xfrm>
            <a:off x="1483636" y="6444772"/>
            <a:ext cx="4484450" cy="339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66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Agosto de 2021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7DAC28F0-93F3-4DBD-BAA7-984F1BF66EB4}"/>
              </a:ext>
            </a:extLst>
          </p:cNvPr>
          <p:cNvSpPr/>
          <p:nvPr/>
        </p:nvSpPr>
        <p:spPr>
          <a:xfrm>
            <a:off x="457351" y="1288021"/>
            <a:ext cx="66449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Certificado de Regularidade do FGTS – CRF</a:t>
            </a:r>
          </a:p>
          <a:p>
            <a:pPr algn="just"/>
            <a:endParaRPr lang="pt-BR" sz="1200" u="sng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 defTabSz="9955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Ao consultar o site da CEF, foi identificado as Certidões de Regularidade do Empregador, junto ao FGTS, conforme abaixo: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45116333-F147-446F-A102-654C988F514C}"/>
              </a:ext>
            </a:extLst>
          </p:cNvPr>
          <p:cNvSpPr/>
          <p:nvPr/>
        </p:nvSpPr>
        <p:spPr>
          <a:xfrm>
            <a:off x="807620" y="6243856"/>
            <a:ext cx="5409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pt-BR" sz="1400" b="1" u="sng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Century Gothic" panose="020B0502020202020204" pitchFamily="34" charset="0"/>
                <a:cs typeface="Arial"/>
                <a:sym typeface="Arial"/>
              </a:rPr>
              <a:t>6. Acompanhamento do PRJ</a:t>
            </a:r>
            <a:endParaRPr lang="pt-BR" sz="1400" b="1" u="sng" kern="0" dirty="0">
              <a:solidFill>
                <a:srgbClr val="FF0000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pic>
        <p:nvPicPr>
          <p:cNvPr id="18" name="Picture 4" descr="Dados estoque móvel Ícone grátis">
            <a:extLst>
              <a:ext uri="{FF2B5EF4-FFF2-40B4-BE49-F238E27FC236}">
                <a16:creationId xmlns:a16="http://schemas.microsoft.com/office/drawing/2014/main" id="{6075323F-CE8A-4287-86DD-B9860D8D6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51" y="6255402"/>
            <a:ext cx="303169" cy="30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643EDEE2-0E10-45FC-892A-66CBBBD3C2B2}"/>
              </a:ext>
            </a:extLst>
          </p:cNvPr>
          <p:cNvSpPr/>
          <p:nvPr/>
        </p:nvSpPr>
        <p:spPr>
          <a:xfrm>
            <a:off x="763046" y="6558571"/>
            <a:ext cx="5142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6.1 Resumo das Condições e Prazos de Pagamento por Classe</a:t>
            </a:r>
            <a:endParaRPr lang="pt-BR" sz="1200" u="sng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E2F69A5A-3BEF-4040-9A62-336BBBB8CACA}"/>
              </a:ext>
            </a:extLst>
          </p:cNvPr>
          <p:cNvSpPr/>
          <p:nvPr/>
        </p:nvSpPr>
        <p:spPr>
          <a:xfrm>
            <a:off x="463399" y="6905714"/>
            <a:ext cx="66389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CLASSE I - TRABALHISTA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Créditos de natureza estritamente salarial vencidos nos 3 meses anteriores ao pedido de recuperação judicial, limitados a 5 salários mínimos por trabalhador serão pagos em até </a:t>
            </a: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30 dias contados a partir do dia seguinte da publicação da decisão no diário oficial que conceder a Recuperação judicial e homologar o PLANO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, </a:t>
            </a: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sem a incidência de multa, juros, correção monetária ou qualquer encargo financeiro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Demais créditos serão </a:t>
            </a: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pagos em até 12 meses a partir do dia seguinte da publicação da decisão que conceder a Recuperação Judicial e homologar o seguinte plano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, seguindo o critério abaixo para formação do quanto devido, </a:t>
            </a: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sem a incidência de correção monetária e juros: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5904692-2503-4419-8229-A3651D42E1D0}"/>
              </a:ext>
            </a:extLst>
          </p:cNvPr>
          <p:cNvSpPr/>
          <p:nvPr/>
        </p:nvSpPr>
        <p:spPr>
          <a:xfrm>
            <a:off x="155575" y="9284182"/>
            <a:ext cx="69467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Créditos exclusivamente oriundos de verbas rescisórias, FGTS acrescido de multa de 40%, férias atrasadas e saldo de salário que exceder o valor de 5 salários mínimos, serão pagos em sua integralidade;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A0EF20A-F0CB-4AEB-9E95-6FFA1534866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217" t="21669" r="10093" b="20242"/>
          <a:stretch/>
        </p:blipFill>
        <p:spPr>
          <a:xfrm>
            <a:off x="1165257" y="2117186"/>
            <a:ext cx="5229160" cy="195228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1A2C381-5A00-45DA-A797-3705F9E3AD6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31" t="28136" r="10093" b="16490"/>
          <a:stretch/>
        </p:blipFill>
        <p:spPr>
          <a:xfrm>
            <a:off x="1165256" y="4028001"/>
            <a:ext cx="5229161" cy="215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98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A9FE30A-CD5C-44E9-B4F9-97A79E32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sp>
        <p:nvSpPr>
          <p:cNvPr id="3" name="AutoShape 2" descr="blob:https://web.whatsapp.com/271ce1b4-cf62-44a3-ad88-ccd231ad68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FAB304D-6819-4352-A50C-633C9C410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9" y="801869"/>
            <a:ext cx="473333" cy="38855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03FC5A-5477-4C41-9A02-3650E754551E}"/>
              </a:ext>
            </a:extLst>
          </p:cNvPr>
          <p:cNvSpPr txBox="1"/>
          <p:nvPr/>
        </p:nvSpPr>
        <p:spPr>
          <a:xfrm>
            <a:off x="1098252" y="833732"/>
            <a:ext cx="2232529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11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Agosto de 2021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12A0A700-C346-43F1-B330-BBDC1E6D4041}"/>
              </a:ext>
            </a:extLst>
          </p:cNvPr>
          <p:cNvSpPr/>
          <p:nvPr/>
        </p:nvSpPr>
        <p:spPr>
          <a:xfrm>
            <a:off x="460375" y="1399212"/>
            <a:ext cx="66389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Exclusão de 100% de juros, multas, correções ou de qualquer outro percentual/penalidade, sobre qualquer crédito trabalhista, ainda que por descumprimento de acordos judicias ou extrajudiciais realizados;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Exclusão da multa dos </a:t>
            </a:r>
            <a:r>
              <a:rPr lang="pt-BR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arts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. 467 e 477 da CLT, bem como qualquer outra multa normativa que tenha como fundamento de existir o atraso no pagamento das verbas rescisórias do trabalhador;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Exclusão de todos e quaisquer juros de mora.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4A55D82-9C02-4EAA-A3A6-1BD75FE3C3E2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45D23C-CA60-4014-8493-55D0AD0E25C0}"/>
              </a:ext>
            </a:extLst>
          </p:cNvPr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A7BA824-88CD-4AFF-9052-E6E424FC3A76}"/>
              </a:ext>
            </a:extLst>
          </p:cNvPr>
          <p:cNvSpPr/>
          <p:nvPr/>
        </p:nvSpPr>
        <p:spPr>
          <a:xfrm>
            <a:off x="460376" y="2626312"/>
            <a:ext cx="663892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Redução de créditos oriundos de horas extras e/ou 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in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itinere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 intervalo de jornadas de trabalho, adicional noturno, periculosidade e insalubridade em 80%;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Exclusão de 90% do valor eventualmente fixado a título de dano moral;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 totalização de verbas alheias àquelas devidas segundo o TRCT ficará limitada a 3 vezes o último salário-base do respectivo credor junto à Recuperanda;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Após todos os descontos e exclusões acima, caso o crédito do Credor venha a remanescer em valores superiores a 150 salários mínimos, o saldo que exceder 150 salários mínimos será pago nas mesmas condições ajustadas para pagamento dos credores quirografários;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Honorários advocatícios sucumbenciais, sindicais e periciais serão pagos com base na forma e no valor do crédito efetivamente adimplido ao reclamante, respeitado o percentual fixado em sentença judicial e o limite de 150 salários mínimos; conforme especificado no item acima;</a:t>
            </a:r>
          </a:p>
          <a:p>
            <a:pPr marL="1166957" lvl="2" indent="-171450" algn="just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01AD647-F909-4D2C-BAD1-62011D3C0FD4}"/>
              </a:ext>
            </a:extLst>
          </p:cNvPr>
          <p:cNvSpPr/>
          <p:nvPr/>
        </p:nvSpPr>
        <p:spPr>
          <a:xfrm>
            <a:off x="108248" y="5552864"/>
            <a:ext cx="699105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CLASSE III – QUIROGRAFÁRIO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endParaRPr lang="pt-BR" sz="1200" b="1" u="sng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CARÊNCIA: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Conceder-se-á carência do pagamento do valor principal e REMUERAÇÂO do 1º ao 12º mês a contar a partir da data de publicação da decisão que homologar o PLANO. O pagamento da remuneração será mensal e ocorrerá entre o 13º e 18º mês a contar da data de publicação da decisão que concedeu a RJ e homologou o Plano.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AMORTIZAÇÃO: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94 parcelas mensais, iguais e consecutivas, acrescidas de REMUNERAÇÃO, a partir do 19º mês a contar da data de publicação da decisão que homologar o Plano.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Serão excluídos 100% de juros, multas, encargos, astreintes, cláusulas penais, correções ou qualquer outro acessório sobre o valor principal da dívida.</a:t>
            </a:r>
          </a:p>
          <a:p>
            <a:pPr marL="1166957" lvl="2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Para os créditos relativos apenas à danos morais, receberão desconto de 70% do valor total da condenação, o mesmo ocorrerá caso o crédito seja composto de dano moral, além de outra dívida principal.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D0592B5-53DB-4E62-B35E-8FF71203D00E}"/>
              </a:ext>
            </a:extLst>
          </p:cNvPr>
          <p:cNvSpPr/>
          <p:nvPr/>
        </p:nvSpPr>
        <p:spPr>
          <a:xfrm>
            <a:off x="108247" y="8692436"/>
            <a:ext cx="69910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66957" lvl="2" indent="-171450" algn="just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Sobre as parcelas devidas, será aplicado deságio de 70%. 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Sobre o valor remanescente das parcelas após aplicação do deságio incidirá a REMUNERAÇÃO.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REMUNERAÇÃO: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Correção monetária equivalente à variação anual da TR e juros equivalentes a 1% ao ano.</a:t>
            </a:r>
          </a:p>
        </p:txBody>
      </p:sp>
    </p:spTree>
    <p:extLst>
      <p:ext uri="{BB962C8B-B14F-4D97-AF65-F5344CB8AC3E}">
        <p14:creationId xmlns:p14="http://schemas.microsoft.com/office/powerpoint/2010/main" val="2513284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D681A7D5-53B9-4046-BA8B-9575C0947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6" y="863184"/>
            <a:ext cx="473333" cy="388558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568623" y="10225494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EB81FE3F-F424-4E91-A4E8-E302C3D0C658}"/>
              </a:ext>
            </a:extLst>
          </p:cNvPr>
          <p:cNvSpPr txBox="1"/>
          <p:nvPr/>
        </p:nvSpPr>
        <p:spPr>
          <a:xfrm>
            <a:off x="1252658" y="945548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Agosto de 2021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D23131F-2679-4CAF-AE2C-F615AC2DB967}"/>
              </a:ext>
            </a:extLst>
          </p:cNvPr>
          <p:cNvSpPr/>
          <p:nvPr/>
        </p:nvSpPr>
        <p:spPr>
          <a:xfrm>
            <a:off x="0" y="1354977"/>
            <a:ext cx="69910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Os prazos ora previstos, de carência e de amortização de principal, terão início a partir da data de publicação no diário oficial da decisão que conceder a RJ, homologando o presente PRJ. A mesma data será utilizada como marco inicial para fins de cálculo da REMUNERAÇÃO, que será acumulada durante o período de carência, do 1º ao 12º mês após a publicação que conceder a RJ, e será paga entre 13º e o 18º mês.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B45F89B-C709-4D10-A864-251EE1D1287F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963E0FD-14B2-42ED-8432-0AC3928D0FA5}"/>
              </a:ext>
            </a:extLst>
          </p:cNvPr>
          <p:cNvSpPr/>
          <p:nvPr/>
        </p:nvSpPr>
        <p:spPr>
          <a:xfrm>
            <a:off x="-471644" y="2614609"/>
            <a:ext cx="74626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66957" lvl="2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Os pagamentos ora previstos serão realizados mensalmente no último dia útil do mês subsequente ao mês da competência de cálculo de REMUNERAÇÃO e a AMORTIZAÇÃO será paga no mês subsequente ao fim do período de carência, definido como primeiro mês de desembolso.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993A116-C383-4F1F-8286-4F3218853911}"/>
              </a:ext>
            </a:extLst>
          </p:cNvPr>
          <p:cNvSpPr/>
          <p:nvPr/>
        </p:nvSpPr>
        <p:spPr>
          <a:xfrm>
            <a:off x="-2" y="3423357"/>
            <a:ext cx="699105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9204" lvl="1" indent="-171450" algn="just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CLASSE IV – ME ou EPP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endParaRPr lang="pt-BR" sz="1200" b="1" u="sng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CARÊNCIA: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Conceder-se-á carência do pagamento do valor principal e REMUERAÇÂO do 1º ao 12º mês a contar a partir da data de publicação da decisão que homologar o PLANO. O pagamento da remuneração será mensal e ocorrerá entre o 13º e 18º mês a contar da data de publicação da decisão que concedeu a RJ e homologou o Plano.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AMORTIZAÇÃO: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60 parcelas mensais, iguais e consecutivas, acrescidas de REMUNERAÇÃO, a partir do 19º mês a contar da data de publicação da decisão que homologar o Plano.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Serão excluídos 100% de juros, multas, encargos, astreintes, cláusulas penais, correções ou qualquer outro acessório sobre o valor principal da dívida.</a:t>
            </a:r>
          </a:p>
          <a:p>
            <a:pPr lvl="2"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8742DF1-3DC7-4B6E-BEC5-63B47AD04CFA}"/>
              </a:ext>
            </a:extLst>
          </p:cNvPr>
          <p:cNvSpPr/>
          <p:nvPr/>
        </p:nvSpPr>
        <p:spPr>
          <a:xfrm>
            <a:off x="80456" y="5722713"/>
            <a:ext cx="691059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9204" lvl="1" indent="-171450" algn="just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1166957" lvl="2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Para os créditos relativos </a:t>
            </a:r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apenas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à danos morais, receberão desconto de 50% do valor total da condenação, o mesmo ocorrerá caso o crédito seja composto de dano moral, além de outra dívida principal.</a:t>
            </a:r>
          </a:p>
          <a:p>
            <a:pPr marL="1166957" lvl="2" indent="-171450" algn="just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Sobre as parcelas devidas, será aplicado deságio de 50%. 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Sobre o valor remanescente das parcelas após aplicação do deságio incidirá a REMUNERAÇÃO.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REMUNERAÇÃO: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Correção monetária equivalente à variação anual da TR e juros equivalentes a 1% ao ano.</a:t>
            </a:r>
          </a:p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Os prazos ora previstos, de carência e de amortização de principal, terão início a partir da data de publicação no diário oficial da decisão que conceder a RJ, homologando o presente PRJ. A mesma data será utilizada como marco inicial para fins de cálculo da REMUNERAÇÃO, que será acumulada durante o período de carência, do 1º ao 12º mês após a publicação que conceder a RJ, e será paga entre 13º e o 18º mês.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2D9C6F4-3D94-4F44-9F44-4176A40BA5C3}"/>
              </a:ext>
            </a:extLst>
          </p:cNvPr>
          <p:cNvSpPr/>
          <p:nvPr/>
        </p:nvSpPr>
        <p:spPr>
          <a:xfrm>
            <a:off x="49258" y="8769701"/>
            <a:ext cx="68925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9204" lvl="1" indent="-171450" algn="just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Os pagamentos ora previstos serão realizados mensalmente no último dia útil do mês subsequente ao mês da competência de cálculo de REMUNERAÇÃO e a AMORTIZAÇÃO será paga no mês subsequente ao fim do período de carência, definido como primeiro mês de desembolso.</a:t>
            </a:r>
          </a:p>
        </p:txBody>
      </p:sp>
    </p:spTree>
    <p:extLst>
      <p:ext uri="{BB962C8B-B14F-4D97-AF65-F5344CB8AC3E}">
        <p14:creationId xmlns:p14="http://schemas.microsoft.com/office/powerpoint/2010/main" val="2783070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EC497CDD-F6DE-452B-BAFD-1425AE657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6" y="883966"/>
            <a:ext cx="473333" cy="388558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568623" y="10293278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EB81FE3F-F424-4E91-A4E8-E302C3D0C658}"/>
              </a:ext>
            </a:extLst>
          </p:cNvPr>
          <p:cNvSpPr txBox="1"/>
          <p:nvPr/>
        </p:nvSpPr>
        <p:spPr>
          <a:xfrm>
            <a:off x="1252658" y="966330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Agosto de 2021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B57B874B-61BB-4EE0-AFF7-5D49020DA87B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7954B05-4712-4C6B-B330-EE390529606A}"/>
              </a:ext>
            </a:extLst>
          </p:cNvPr>
          <p:cNvSpPr/>
          <p:nvPr/>
        </p:nvSpPr>
        <p:spPr>
          <a:xfrm>
            <a:off x="386232" y="1355251"/>
            <a:ext cx="38890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6.2 Execução do Plano de Recuperação Judicial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3B01D0F0-D366-4167-878D-C445AFFE9F16}"/>
              </a:ext>
            </a:extLst>
          </p:cNvPr>
          <p:cNvSpPr/>
          <p:nvPr/>
        </p:nvSpPr>
        <p:spPr>
          <a:xfrm>
            <a:off x="370181" y="1682448"/>
            <a:ext cx="68353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 seguir, a Vivante apresenta o que foi pago e comprovado pela Recuperanda, por meio de envio de comprovantes bancários, até o momento da realização desse relatório mensal. </a:t>
            </a:r>
          </a:p>
          <a:p>
            <a:pPr algn="just">
              <a:defRPr/>
            </a:pP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>
              <a:defRPr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 tabela informa os valores e o mês em que os pagamentos foram realizados, com base nos comprovantes enviados. Ressalta-se que tiveram meses em que foram pagas mais de uma parcela.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A6540D22-4BEE-4775-BE08-E768903A6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377762"/>
              </p:ext>
            </p:extLst>
          </p:nvPr>
        </p:nvGraphicFramePr>
        <p:xfrm>
          <a:off x="295737" y="3170550"/>
          <a:ext cx="7112622" cy="4169561"/>
        </p:xfrm>
        <a:graphic>
          <a:graphicData uri="http://schemas.openxmlformats.org/drawingml/2006/table">
            <a:tbl>
              <a:tblPr/>
              <a:tblGrid>
                <a:gridCol w="1381756">
                  <a:extLst>
                    <a:ext uri="{9D8B030D-6E8A-4147-A177-3AD203B41FA5}">
                      <a16:colId xmlns:a16="http://schemas.microsoft.com/office/drawing/2014/main" val="3195418399"/>
                    </a:ext>
                  </a:extLst>
                </a:gridCol>
                <a:gridCol w="669467">
                  <a:extLst>
                    <a:ext uri="{9D8B030D-6E8A-4147-A177-3AD203B41FA5}">
                      <a16:colId xmlns:a16="http://schemas.microsoft.com/office/drawing/2014/main" val="2318572772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00492567"/>
                    </a:ext>
                  </a:extLst>
                </a:gridCol>
                <a:gridCol w="629920">
                  <a:extLst>
                    <a:ext uri="{9D8B030D-6E8A-4147-A177-3AD203B41FA5}">
                      <a16:colId xmlns:a16="http://schemas.microsoft.com/office/drawing/2014/main" val="2421161015"/>
                    </a:ext>
                  </a:extLst>
                </a:gridCol>
                <a:gridCol w="985520">
                  <a:extLst>
                    <a:ext uri="{9D8B030D-6E8A-4147-A177-3AD203B41FA5}">
                      <a16:colId xmlns:a16="http://schemas.microsoft.com/office/drawing/2014/main" val="2143094157"/>
                    </a:ext>
                  </a:extLst>
                </a:gridCol>
                <a:gridCol w="545966">
                  <a:extLst>
                    <a:ext uri="{9D8B030D-6E8A-4147-A177-3AD203B41FA5}">
                      <a16:colId xmlns:a16="http://schemas.microsoft.com/office/drawing/2014/main" val="3930333479"/>
                    </a:ext>
                  </a:extLst>
                </a:gridCol>
                <a:gridCol w="1059314">
                  <a:extLst>
                    <a:ext uri="{9D8B030D-6E8A-4147-A177-3AD203B41FA5}">
                      <a16:colId xmlns:a16="http://schemas.microsoft.com/office/drawing/2014/main" val="375510140"/>
                    </a:ext>
                  </a:extLst>
                </a:gridCol>
                <a:gridCol w="1180279">
                  <a:extLst>
                    <a:ext uri="{9D8B030D-6E8A-4147-A177-3AD203B41FA5}">
                      <a16:colId xmlns:a16="http://schemas.microsoft.com/office/drawing/2014/main" val="123873171"/>
                    </a:ext>
                  </a:extLst>
                </a:gridCol>
              </a:tblGrid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CLASSE I - TRABALHISTA (12 PARCELAS)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fev/20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mar/20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abr/20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mai/20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jun/20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jul/20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ago/20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08587"/>
                  </a:ext>
                </a:extLst>
              </a:tr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Credor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Pago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Pago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Pago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Pago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Pago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Pago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Pago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72237"/>
                  </a:ext>
                </a:extLst>
              </a:tr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ADRIANA MOURA TERTO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R$ 1.042,12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R$ 1.042,12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2.084,24 </a:t>
                      </a:r>
                      <a:b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(duas parcelas)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R$ 1.042,12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7674191"/>
                  </a:ext>
                </a:extLst>
              </a:tr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ADRIANO JOSE GUEDES SERAPIAO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6939188"/>
                  </a:ext>
                </a:extLst>
              </a:tr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ALINE KATHARINE DA SILVA ALMEIDA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183,13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183,13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183,13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183,13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183,13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9592057"/>
                  </a:ext>
                </a:extLst>
              </a:tr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ANDRÉ GENUINO ALMEDIA DA SILVA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299,09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598,18</a:t>
                      </a:r>
                      <a:b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(duas parcelas)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299,09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299,09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1181944"/>
                  </a:ext>
                </a:extLst>
              </a:tr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ELIAS JOSE PEREIRA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446,87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446,87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R$ 1.340,61</a:t>
                      </a:r>
                      <a:b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(três parcelas)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0707776"/>
                  </a:ext>
                </a:extLst>
              </a:tr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ELIETE ANDRADE DIAS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910,90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910,90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910,90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910,90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910,90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0030174"/>
                  </a:ext>
                </a:extLst>
              </a:tr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FLAVIO QUIRINO DA SILVA 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598,73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598,73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1.197,46</a:t>
                      </a:r>
                      <a:b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(duas parcelas)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598,73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3362782"/>
                  </a:ext>
                </a:extLst>
              </a:tr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IVONALDO PAULO DA SILVA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322,61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322,61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322,61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322,61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322,61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2562235"/>
                  </a:ext>
                </a:extLst>
              </a:tr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JAQUELINE MARIA DE SOUZA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391,32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391,32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782,64</a:t>
                      </a:r>
                      <a:b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(duas parcelas)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391,32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7772503"/>
                  </a:ext>
                </a:extLst>
              </a:tr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MARCELA XAVIER FERREIRA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818,71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818,71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1.637,42</a:t>
                      </a:r>
                      <a:b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(duas parcelas)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818,71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4371548"/>
                  </a:ext>
                </a:extLst>
              </a:tr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VANIA CRISTINA DA SILVA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563,35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563,35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1.126,70</a:t>
                      </a:r>
                      <a:b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(duas parcelas)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563,35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786646"/>
                  </a:ext>
                </a:extLst>
              </a:tr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WELLINGTON MUNIZ DA SILVA 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266,67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266,67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266,67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533,34</a:t>
                      </a:r>
                      <a:b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(duas parcelas)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2538866"/>
                  </a:ext>
                </a:extLst>
              </a:tr>
              <a:tr h="28888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GIVANILDA MARIA DA SILVA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583,33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583,33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R$ 1.166,66</a:t>
                      </a:r>
                      <a:b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(duas parcelas)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083553"/>
                  </a:ext>
                </a:extLst>
              </a:tr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MARCIA FIRMINO DA SILVA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582,87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   1.165,74</a:t>
                      </a:r>
                      <a:b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(duas parcelas)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R$ 1.165,74</a:t>
                      </a:r>
                      <a:b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(duas parcelas)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684062"/>
                  </a:ext>
                </a:extLst>
              </a:tr>
              <a:tr h="2334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VALOR TOTAL PAGO POR MÊS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R$ 5.660,37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R$ 6.127,28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R$   183,13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R$ 2.598,15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R$           -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R$  10.559,93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R$ 9.336,31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19246"/>
                  </a:ext>
                </a:extLst>
              </a:tr>
            </a:tbl>
          </a:graphicData>
        </a:graphic>
      </p:graphicFrame>
      <p:sp>
        <p:nvSpPr>
          <p:cNvPr id="13" name="Retângulo 12">
            <a:extLst>
              <a:ext uri="{FF2B5EF4-FFF2-40B4-BE49-F238E27FC236}">
                <a16:creationId xmlns:a16="http://schemas.microsoft.com/office/drawing/2014/main" id="{34F38D76-DA6F-4460-BE61-4C3F805ACF21}"/>
              </a:ext>
            </a:extLst>
          </p:cNvPr>
          <p:cNvSpPr/>
          <p:nvPr/>
        </p:nvSpPr>
        <p:spPr>
          <a:xfrm>
            <a:off x="370178" y="7551982"/>
            <a:ext cx="68193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 Vivante entrou em contato com a Recuperanda para esclarecer sobre os pagamentos aos credores:</a:t>
            </a:r>
          </a:p>
          <a:p>
            <a:pPr algn="just">
              <a:defRPr/>
            </a:pP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ADRIANO JOSÉ GUEDES SERAPIÃO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LUCIANA LINS DA SILVA </a:t>
            </a:r>
          </a:p>
        </p:txBody>
      </p:sp>
    </p:spTree>
    <p:extLst>
      <p:ext uri="{BB962C8B-B14F-4D97-AF65-F5344CB8AC3E}">
        <p14:creationId xmlns:p14="http://schemas.microsoft.com/office/powerpoint/2010/main" val="4073432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00FD1D20-CFB4-4548-BBDB-AC45F9966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6" y="821620"/>
            <a:ext cx="473333" cy="388558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568623" y="10248540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EB81FE3F-F424-4E91-A4E8-E302C3D0C658}"/>
              </a:ext>
            </a:extLst>
          </p:cNvPr>
          <p:cNvSpPr txBox="1"/>
          <p:nvPr/>
        </p:nvSpPr>
        <p:spPr>
          <a:xfrm>
            <a:off x="1252658" y="903984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Agosto de 2021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F80C0BD-ED35-4D1A-B86C-E49855808531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35C22D4-F503-4C67-93CD-A6806049903D}"/>
              </a:ext>
            </a:extLst>
          </p:cNvPr>
          <p:cNvSpPr txBox="1"/>
          <p:nvPr/>
        </p:nvSpPr>
        <p:spPr>
          <a:xfrm>
            <a:off x="351211" y="3516005"/>
            <a:ext cx="6769154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b="1" u="sng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Agravo de Instrumento nº 0010753-70.2019.8.17.9000</a:t>
            </a:r>
            <a:endParaRPr lang="pt-BR" sz="1200" u="sng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Plena Indústria de Fraldas Eireli x 6ª Vara Cível da Comarca de Jaboatão dos Guararapes. </a:t>
            </a:r>
            <a:endParaRPr lang="pt-BR" sz="1200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17/07/2019: 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Agravo de instrumento contra decisão que determinou que o Administrador Judicial realizasse o controle de legalidade do plano. </a:t>
            </a: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08/11/2020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Decisão deferindo a liminar requerida na inicial e afastando do Administrador Judicial qualquer atividade que corresponda ao exame de legalidade do plano de recuperação judicial da agravante. </a:t>
            </a:r>
          </a:p>
          <a:p>
            <a:pPr algn="just"/>
            <a:endParaRPr lang="pt-BR" sz="1200" b="1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Agravo de Instrumento nº 0017189-45.2019.8.17.9000</a:t>
            </a:r>
            <a:endParaRPr lang="pt-BR" sz="1200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Plena Indústria de Fraldas Eireli x 6ª Vara Cível da Comarca de Jaboatão dos Guararapes. </a:t>
            </a:r>
            <a:endParaRPr lang="pt-BR" sz="1200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11/11/2019: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Agravo de Instrumento contra decisão do juízo da 6ª Vara Cível que determinou a apresentação de plano modificativo pela Recuperanda e entendeu não ser competência do Juízo Universal decidir sobre os protestos manejados por credores contra a Devedora. </a:t>
            </a: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09/11/2020: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Decisão deferindo</a:t>
            </a:r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liminar requerida na inicial, bem como atribuindo efeito suspensivo, afastando a necessidade de apresentação de plano modificativo antes da Assembleia Geral de Credores.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46BAAA7-F4A5-4B5D-9E0F-68B26C0BD07C}"/>
              </a:ext>
            </a:extLst>
          </p:cNvPr>
          <p:cNvSpPr/>
          <p:nvPr/>
        </p:nvSpPr>
        <p:spPr>
          <a:xfrm>
            <a:off x="351211" y="2116242"/>
            <a:ext cx="67691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 Vivante comunica o </a:t>
            </a:r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inadimplemento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da Recuperanda no pagamento de honorários da Administradora Judicial referentes aos meses </a:t>
            </a:r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de agosto de 2020 a agosto de 2021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.</a:t>
            </a:r>
            <a:endParaRPr lang="pt-BR" sz="1200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748DB6A-8CA0-4024-B14E-8167CB4A5570}"/>
              </a:ext>
            </a:extLst>
          </p:cNvPr>
          <p:cNvSpPr/>
          <p:nvPr/>
        </p:nvSpPr>
        <p:spPr>
          <a:xfrm>
            <a:off x="351211" y="2731795"/>
            <a:ext cx="22151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7.2 Processos Apensos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1C6DDE1-222B-4013-A562-4DE93770D65E}"/>
              </a:ext>
            </a:extLst>
          </p:cNvPr>
          <p:cNvSpPr/>
          <p:nvPr/>
        </p:nvSpPr>
        <p:spPr>
          <a:xfrm>
            <a:off x="351211" y="3046967"/>
            <a:ext cx="5570538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 seguir, resumo dos principais processos envolvendo a Recuperanda: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EF3118EF-27DA-4F15-9D7C-71E8B65A87B9}"/>
              </a:ext>
            </a:extLst>
          </p:cNvPr>
          <p:cNvSpPr/>
          <p:nvPr/>
        </p:nvSpPr>
        <p:spPr>
          <a:xfrm>
            <a:off x="351211" y="1839243"/>
            <a:ext cx="67624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7.1 Honorários Administradora Judicial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D06EAAB3-8D94-4612-AF7C-B7CBAB7075ED}"/>
              </a:ext>
            </a:extLst>
          </p:cNvPr>
          <p:cNvSpPr/>
          <p:nvPr/>
        </p:nvSpPr>
        <p:spPr>
          <a:xfrm>
            <a:off x="351211" y="1466522"/>
            <a:ext cx="3740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7. Informações Complementares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93E2692-D80F-4C95-A0DC-ED9DB3839558}"/>
              </a:ext>
            </a:extLst>
          </p:cNvPr>
          <p:cNvSpPr/>
          <p:nvPr/>
        </p:nvSpPr>
        <p:spPr>
          <a:xfrm>
            <a:off x="280457" y="7308139"/>
            <a:ext cx="68399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u="sng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Ação de despejo nº 0017411-56.2019.8.17.2810</a:t>
            </a:r>
            <a:endParaRPr lang="pt-BR" sz="1200" b="1" u="sng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13/03/2019: 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Trata-se de Ação de Despejo por Falta de Pagamento c/c Cobrança de Encargos da Locação movida por João Severino de Assunção em desfavor da Plena Indústria de Fraldas Eireli e seus fiadores Mikael dos Santos Oliveira e Andreza Cristine Freire de Souza. Alega a Requerente que é proprietária do imóvel localizado à Rua Mata Grande, nº 7421, BR 101 Sul, Km 18, Prazeres, Jaboatão dos Guararapes-PE, o qual foi dado em locação em abril/2016 para a Recuperanda. Informa que a Requerida está inadimplente com suas obrigações referentes ao IPTU e taxa de preservação e extinção de incêndio – TPEI.</a:t>
            </a: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18/03/2020: 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Manifestação da Recuperanda informando que a dívida já foi quitada e que a Requerente inclusive renovou o contrato até 2022, requerendo, portanto, a extinção da presente ação por perda do objeto.</a:t>
            </a:r>
            <a:endParaRPr lang="pt-BR" altLang="pt-BR" sz="1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440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52194D76-B041-4F9B-A1C2-190646A16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6" y="821620"/>
            <a:ext cx="473333" cy="388558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568623" y="10277469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EB81FE3F-F424-4E91-A4E8-E302C3D0C658}"/>
              </a:ext>
            </a:extLst>
          </p:cNvPr>
          <p:cNvSpPr txBox="1"/>
          <p:nvPr/>
        </p:nvSpPr>
        <p:spPr>
          <a:xfrm>
            <a:off x="1252658" y="903984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Agosto de 2021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F80C0BD-ED35-4D1A-B86C-E49855808531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1554302-B112-482C-AEAF-B401486E6448}"/>
              </a:ext>
            </a:extLst>
          </p:cNvPr>
          <p:cNvSpPr txBox="1"/>
          <p:nvPr/>
        </p:nvSpPr>
        <p:spPr>
          <a:xfrm>
            <a:off x="398610" y="3563123"/>
            <a:ext cx="681788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b="1" u="sng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Processo nº 0022974-96.2020.8.17.2001</a:t>
            </a:r>
            <a:endParaRPr lang="pt-BR" sz="1200" u="sng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Plena Indústria de Fraldas Eireli x Estado de Pernambuco</a:t>
            </a:r>
            <a:endParaRPr lang="pt-BR" sz="1200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15/05/2020: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Ação declaração de inexistência de relação tributária em que a Recuperanda pugna pela inconstitucionalidade do art.2º, I, a, da Lei Estadual nº 15.865/2016, no tocante ao benefício fiscal em discussão concedido anteriormente a vigência da referida Lei</a:t>
            </a: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24/07/2020: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Decisão intimando a parte autora para réplica à contestação. </a:t>
            </a: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</a:t>
            </a:r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/02/2021: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Réplica da Recuperanda </a:t>
            </a:r>
          </a:p>
          <a:p>
            <a:pPr algn="just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</a:t>
            </a:r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/02/2021: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Despacho dando vistas ao MP.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E5D3CCE-056D-43F9-BC77-6FF14E832F36}"/>
              </a:ext>
            </a:extLst>
          </p:cNvPr>
          <p:cNvSpPr txBox="1"/>
          <p:nvPr/>
        </p:nvSpPr>
        <p:spPr>
          <a:xfrm>
            <a:off x="398610" y="1488968"/>
            <a:ext cx="67624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u="sng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6ª Vara Cível da Comarca de Jaboatão dos Guararapes </a:t>
            </a:r>
          </a:p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Processo nº 0003082-68.2021.8.17.2810</a:t>
            </a:r>
          </a:p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Partes: </a:t>
            </a:r>
            <a:r>
              <a:rPr lang="pt-BR" sz="1200" b="1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Prodhigi</a:t>
            </a:r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Internacional Comércio, Representação, Importação e Exportação Ltda. x Plena Indústria de Fraldas Eireli </a:t>
            </a:r>
          </a:p>
          <a:p>
            <a:endParaRPr lang="pt-BR" sz="1200" b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03/02/2021: 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Trata-se de pedido de falência proposto pelo credor </a:t>
            </a:r>
            <a:r>
              <a:rPr lang="pt-BR" sz="12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Prodhigi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em face da Plena Indústria referente à débitos posteriores a recuperação judicial, no valor de R$ 1.984.331,34 (um milhão, novecentos e oitenta e quatro mil, trezentos e trinta e um reais e trinta e quatro centavos).  </a:t>
            </a:r>
          </a:p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08/02/2021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: Despacho determinando a emenda da petição inicial. 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A712D688-A267-4FD9-8B2F-963FAC3B24E6}"/>
              </a:ext>
            </a:extLst>
          </p:cNvPr>
          <p:cNvSpPr/>
          <p:nvPr/>
        </p:nvSpPr>
        <p:spPr>
          <a:xfrm>
            <a:off x="384735" y="6410174"/>
            <a:ext cx="6839908" cy="21236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754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Documentos Necessários Mensalmente, referentes à junho e julho de 2021: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Relatório geral do Contas a Receber (vencido e a vencer);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Relatório Geral do Contas a Pagar (vencido e a vencer);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Relatório analítico do imobilizado;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Relatório analítico dos investimentos;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Comprovante de Recolhimentos dos Tributos (Fiscais e Previdenciários);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Consulta ao SERASA ou outra instituição de crédito;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Resumo de todo o débito extraconcursal da empresa (fiscal, pós RJ etc.)</a:t>
            </a:r>
          </a:p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Situação Fiscal: Extratos de Débitos da situação Fiscal perante a União, Estado e Município;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7763F3C-D0F8-46F1-A9AF-53D6F23A1734}"/>
              </a:ext>
            </a:extLst>
          </p:cNvPr>
          <p:cNvSpPr/>
          <p:nvPr/>
        </p:nvSpPr>
        <p:spPr>
          <a:xfrm>
            <a:off x="384735" y="5805281"/>
            <a:ext cx="6839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Por todo o exposto neste relatório e visando o bom andamento do processo, a Administradora Judicial pugna para que o juízo intime a Recuperanda, para apresentar os documentos que seguem abaixo:</a:t>
            </a:r>
            <a:endParaRPr lang="pt-BR" altLang="pt-BR" sz="1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6FE85CD3-D51F-4ED3-A4F9-F727F16340E3}"/>
              </a:ext>
            </a:extLst>
          </p:cNvPr>
          <p:cNvSpPr/>
          <p:nvPr/>
        </p:nvSpPr>
        <p:spPr>
          <a:xfrm>
            <a:off x="384735" y="5471926"/>
            <a:ext cx="37545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8. Conclusão e Requerimentos</a:t>
            </a:r>
          </a:p>
        </p:txBody>
      </p:sp>
    </p:spTree>
    <p:extLst>
      <p:ext uri="{BB962C8B-B14F-4D97-AF65-F5344CB8AC3E}">
        <p14:creationId xmlns:p14="http://schemas.microsoft.com/office/powerpoint/2010/main" val="3351918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52194D76-B041-4F9B-A1C2-190646A16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5494"/>
            <a:ext cx="7559675" cy="49919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6" y="821620"/>
            <a:ext cx="473333" cy="388558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568623" y="10277469"/>
            <a:ext cx="6991052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3" dirty="0">
                <a:solidFill>
                  <a:schemeClr val="bg1"/>
                </a:solidFill>
              </a:rPr>
              <a:t>Relatório desenvolvido pela Vivante Gestão e Administração Judicial, em conformidade com o artigo 22 da lei 11.101/2005 e para transparência com os stakeholders. Qualquer dúvida ou questionamento entre em contato através do e-mail </a:t>
            </a:r>
            <a:r>
              <a:rPr lang="pt-BR" sz="9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rjplena@vivanteaj.com.br</a:t>
            </a:r>
            <a:endParaRPr lang="pt-BR" sz="863" dirty="0">
              <a:solidFill>
                <a:schemeClr val="bg1"/>
              </a:solidFill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EB81FE3F-F424-4E91-A4E8-E302C3D0C658}"/>
              </a:ext>
            </a:extLst>
          </p:cNvPr>
          <p:cNvSpPr txBox="1"/>
          <p:nvPr/>
        </p:nvSpPr>
        <p:spPr>
          <a:xfrm>
            <a:off x="1252658" y="903984"/>
            <a:ext cx="182707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/>
            <a:r>
              <a:rPr lang="pt-BR" sz="1500" b="1" u="heavy" spc="5" dirty="0">
                <a:solidFill>
                  <a:srgbClr val="7E7E7E"/>
                </a:solidFill>
                <a:latin typeface="Century Gothic"/>
                <a:cs typeface="Century Gothic"/>
              </a:rPr>
              <a:t>Agosto de 2021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F80C0BD-ED35-4D1A-B86C-E49855808531}"/>
              </a:ext>
            </a:extLst>
          </p:cNvPr>
          <p:cNvSpPr/>
          <p:nvPr/>
        </p:nvSpPr>
        <p:spPr>
          <a:xfrm>
            <a:off x="1826130" y="124691"/>
            <a:ext cx="3907410" cy="547947"/>
          </a:xfrm>
          <a:prstGeom prst="roundRect">
            <a:avLst/>
          </a:prstGeom>
          <a:solidFill>
            <a:srgbClr val="006666"/>
          </a:solidFill>
          <a:ln>
            <a:noFill/>
          </a:ln>
          <a:effectLst>
            <a:outerShdw blurRad="139700" dist="1397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chemeClr val="bg1"/>
                </a:solidFill>
                <a:latin typeface="Century Gothic" panose="020B0502020202020204" pitchFamily="34" charset="0"/>
              </a:rPr>
              <a:t>Processo NPU:</a:t>
            </a:r>
            <a:r>
              <a:rPr lang="pt-B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0016405-48.2018.8.17.2810</a:t>
            </a:r>
          </a:p>
        </p:txBody>
      </p:sp>
      <p:sp>
        <p:nvSpPr>
          <p:cNvPr id="19" name="CaixaDeTexto 6">
            <a:extLst>
              <a:ext uri="{FF2B5EF4-FFF2-40B4-BE49-F238E27FC236}">
                <a16:creationId xmlns:a16="http://schemas.microsoft.com/office/drawing/2014/main" id="{FAF225B7-CD5C-4F69-B5E8-4489932E0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409" y="1419567"/>
            <a:ext cx="690685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1113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t-BR" altLang="pt-BR" sz="1200" dirty="0">
                <a:solidFill>
                  <a:srgbClr val="7F7F7F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O presente Relatório Mensal de Atividades contempla as atividades realizadas pela Administradora Judicial em agosto de 2021 com análise  baseada nas documentações de cunho contábil/financeiro e informações da atividade meio apresentadas pela Recuperanda, para o exercício de abril e maio de 2021. O Administrador Judicial abaixo mencionado assina o presente documento.</a:t>
            </a:r>
            <a:endParaRPr lang="pt-BR" altLang="pt-BR" sz="1200" dirty="0">
              <a:solidFill>
                <a:srgbClr val="7F7F7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529D71CF-6D4C-4D1F-91BD-BB692D2DD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130" y="2464940"/>
            <a:ext cx="3509015" cy="739422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CF15F6AE-C2BA-4A13-95AF-550862A08844}"/>
              </a:ext>
            </a:extLst>
          </p:cNvPr>
          <p:cNvSpPr txBox="1"/>
          <p:nvPr/>
        </p:nvSpPr>
        <p:spPr>
          <a:xfrm>
            <a:off x="1133720" y="3915452"/>
            <a:ext cx="554850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500" b="1" dirty="0">
                <a:solidFill>
                  <a:srgbClr val="0C5766"/>
                </a:solidFill>
                <a:latin typeface="Century Gothic" panose="020B0502020202020204" pitchFamily="34" charset="0"/>
              </a:rPr>
              <a:t>Vivante Gestão e Administração Judicial LTDA.</a:t>
            </a:r>
          </a:p>
          <a:p>
            <a:pPr algn="just"/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CNPJ: 22.122.090/0001-26</a:t>
            </a:r>
          </a:p>
          <a:p>
            <a:pPr algn="just"/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Site: </a:t>
            </a:r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  <a:hlinkClick r:id="rId6"/>
              </a:rPr>
              <a:t>www.vivanteaj.com.br</a:t>
            </a:r>
            <a:endParaRPr lang="pt-BR" sz="1200" dirty="0">
              <a:solidFill>
                <a:srgbClr val="0C5766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E-mail: </a:t>
            </a:r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  <a:hlinkClick r:id="rId7"/>
              </a:rPr>
              <a:t>contato@vivanteaj.com.br</a:t>
            </a:r>
            <a:endParaRPr lang="pt-BR" sz="1200" dirty="0">
              <a:solidFill>
                <a:srgbClr val="0C5766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Telefone: (81) 3231-7665</a:t>
            </a:r>
          </a:p>
          <a:p>
            <a:pPr algn="just"/>
            <a:endParaRPr lang="pt-BR" sz="1200" b="1" dirty="0">
              <a:solidFill>
                <a:srgbClr val="0C5766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b="1" dirty="0">
                <a:solidFill>
                  <a:srgbClr val="0C5766"/>
                </a:solidFill>
                <a:latin typeface="Century Gothic" panose="020B0502020202020204" pitchFamily="34" charset="0"/>
              </a:rPr>
              <a:t>Recife-PE </a:t>
            </a:r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- Praça Dr. Fernando Figueira, nº 30, Empresarial Cervantes, 6º andar, Ilha do Leite, CEP 50.070-440.</a:t>
            </a:r>
          </a:p>
          <a:p>
            <a:pPr algn="just"/>
            <a:endParaRPr lang="pt-BR" sz="1200" b="1" dirty="0">
              <a:solidFill>
                <a:srgbClr val="0C5766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200" b="1" dirty="0">
                <a:solidFill>
                  <a:srgbClr val="0C5766"/>
                </a:solidFill>
                <a:latin typeface="Century Gothic" panose="020B0502020202020204" pitchFamily="34" charset="0"/>
              </a:rPr>
              <a:t>São </a:t>
            </a:r>
            <a:r>
              <a:rPr lang="pt-BR" sz="1200" b="1" dirty="0" err="1">
                <a:solidFill>
                  <a:srgbClr val="0C5766"/>
                </a:solidFill>
                <a:latin typeface="Century Gothic" panose="020B0502020202020204" pitchFamily="34" charset="0"/>
              </a:rPr>
              <a:t>Paulo-SP</a:t>
            </a:r>
            <a:r>
              <a:rPr lang="pt-BR" sz="1200" b="1" dirty="0">
                <a:solidFill>
                  <a:srgbClr val="0C5766"/>
                </a:solidFill>
                <a:latin typeface="Century Gothic" panose="020B0502020202020204" pitchFamily="34" charset="0"/>
              </a:rPr>
              <a:t> </a:t>
            </a:r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- Rua Arquiteto Olavo </a:t>
            </a:r>
            <a:r>
              <a:rPr lang="pt-BR" sz="1200" dirty="0" err="1">
                <a:solidFill>
                  <a:srgbClr val="0C5766"/>
                </a:solidFill>
                <a:latin typeface="Century Gothic" panose="020B0502020202020204" pitchFamily="34" charset="0"/>
              </a:rPr>
              <a:t>Redig</a:t>
            </a:r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 de Campos, 105, Edifício EZ Tower, Torre B, 24º Andar, Chácara Santo </a:t>
            </a:r>
            <a:r>
              <a:rPr lang="pt-BR" sz="1200" dirty="0" err="1">
                <a:solidFill>
                  <a:srgbClr val="0C5766"/>
                </a:solidFill>
                <a:latin typeface="Century Gothic" panose="020B0502020202020204" pitchFamily="34" charset="0"/>
              </a:rPr>
              <a:t>Antonio</a:t>
            </a:r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, São </a:t>
            </a:r>
            <a:r>
              <a:rPr lang="pt-BR" sz="1200" dirty="0" err="1">
                <a:solidFill>
                  <a:srgbClr val="0C5766"/>
                </a:solidFill>
                <a:latin typeface="Century Gothic" panose="020B0502020202020204" pitchFamily="34" charset="0"/>
              </a:rPr>
              <a:t>Paulo-SP</a:t>
            </a:r>
            <a:r>
              <a:rPr lang="pt-BR" sz="1200" dirty="0">
                <a:solidFill>
                  <a:srgbClr val="0C5766"/>
                </a:solidFill>
                <a:latin typeface="Century Gothic" panose="020B0502020202020204" pitchFamily="34" charset="0"/>
              </a:rPr>
              <a:t>. CEP: 04711-905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B0F7E672-5D16-4198-959D-E9C6EDA84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23" y="3974872"/>
            <a:ext cx="603156" cy="82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8553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38599</TotalTime>
  <Words>5439</Words>
  <Application>Microsoft Office PowerPoint</Application>
  <PresentationFormat>Personalizar</PresentationFormat>
  <Paragraphs>673</Paragraphs>
  <Slides>21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sx@glichkeit.com</dc:creator>
  <cp:lastModifiedBy>Bruna Monteiro</cp:lastModifiedBy>
  <cp:revision>2945</cp:revision>
  <cp:lastPrinted>2020-04-23T11:10:53Z</cp:lastPrinted>
  <dcterms:created xsi:type="dcterms:W3CDTF">2016-06-07T22:27:19Z</dcterms:created>
  <dcterms:modified xsi:type="dcterms:W3CDTF">2021-09-28T18:17:38Z</dcterms:modified>
</cp:coreProperties>
</file>