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4.xml" ContentType="application/vnd.openxmlformats-officedocument.presentationml.notesSlid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5.xml" ContentType="application/vnd.openxmlformats-officedocument.presentationml.notesSlide+xml"/>
  <Override PartName="/ppt/charts/chart1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6.xml" ContentType="application/vnd.openxmlformats-officedocument.presentationml.notesSlide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3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4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7.xml" ContentType="application/vnd.openxmlformats-officedocument.presentationml.notesSlide+xml"/>
  <Override PartName="/ppt/charts/chart25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6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8.xml" ContentType="application/vnd.openxmlformats-officedocument.presentationml.notesSlide+xml"/>
  <Override PartName="/ppt/charts/chart27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8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9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30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9.xml" ContentType="application/vnd.openxmlformats-officedocument.presentationml.notesSlide+xml"/>
  <Override PartName="/ppt/charts/chart31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2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3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4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85" r:id="rId4"/>
    <p:sldId id="389" r:id="rId5"/>
    <p:sldId id="284" r:id="rId6"/>
    <p:sldId id="411" r:id="rId7"/>
    <p:sldId id="409" r:id="rId8"/>
    <p:sldId id="413" r:id="rId9"/>
    <p:sldId id="412" r:id="rId10"/>
    <p:sldId id="414" r:id="rId11"/>
    <p:sldId id="415" r:id="rId12"/>
    <p:sldId id="416" r:id="rId13"/>
    <p:sldId id="417" r:id="rId14"/>
    <p:sldId id="410" r:id="rId15"/>
    <p:sldId id="418" r:id="rId16"/>
    <p:sldId id="387" r:id="rId17"/>
    <p:sldId id="399" r:id="rId18"/>
    <p:sldId id="404" r:id="rId19"/>
    <p:sldId id="407" r:id="rId20"/>
    <p:sldId id="419" r:id="rId21"/>
  </p:sldIdLst>
  <p:sldSz cx="7559675" cy="10691813"/>
  <p:notesSz cx="6797675" cy="9928225"/>
  <p:defaultTextStyle>
    <a:defPPr>
      <a:defRPr lang="pt-BR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mando" initials="A" lastIdx="29" clrIdx="0">
    <p:extLst>
      <p:ext uri="{19B8F6BF-5375-455C-9EA6-DF929625EA0E}">
        <p15:presenceInfo xmlns:p15="http://schemas.microsoft.com/office/powerpoint/2012/main" userId="Armando" providerId="None"/>
      </p:ext>
    </p:extLst>
  </p:cmAuthor>
  <p:cmAuthor id="2" name="Vivante" initials="V" lastIdx="31" clrIdx="1">
    <p:extLst>
      <p:ext uri="{19B8F6BF-5375-455C-9EA6-DF929625EA0E}">
        <p15:presenceInfo xmlns:p15="http://schemas.microsoft.com/office/powerpoint/2012/main" userId="Vivante" providerId="None"/>
      </p:ext>
    </p:extLst>
  </p:cmAuthor>
  <p:cmAuthor id="3" name="Bione" initials="B" lastIdx="7" clrIdx="2"/>
  <p:cmAuthor id="4" name="Bruna Monteiro" initials="BM" lastIdx="42" clrIdx="3">
    <p:extLst>
      <p:ext uri="{19B8F6BF-5375-455C-9EA6-DF929625EA0E}">
        <p15:presenceInfo xmlns:p15="http://schemas.microsoft.com/office/powerpoint/2012/main" userId="db3d0302a5c42a50" providerId="Windows Live"/>
      </p:ext>
    </p:extLst>
  </p:cmAuthor>
  <p:cmAuthor id="5" name="Ana" initials="A" lastIdx="10" clrIdx="4">
    <p:extLst>
      <p:ext uri="{19B8F6BF-5375-455C-9EA6-DF929625EA0E}">
        <p15:presenceInfo xmlns:p15="http://schemas.microsoft.com/office/powerpoint/2012/main" userId="4cf277d4485134c2" providerId="Windows Live"/>
      </p:ext>
    </p:extLst>
  </p:cmAuthor>
  <p:cmAuthor id="6" name="Adriano Silva" initials="AS" lastIdx="3" clrIdx="5">
    <p:extLst>
      <p:ext uri="{19B8F6BF-5375-455C-9EA6-DF929625EA0E}">
        <p15:presenceInfo xmlns:p15="http://schemas.microsoft.com/office/powerpoint/2012/main" userId="9f4b0f010fd355b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9999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96" autoAdjust="0"/>
    <p:restoredTop sz="94249" autoAdjust="0"/>
  </p:normalViewPr>
  <p:slideViewPr>
    <p:cSldViewPr snapToGrid="0">
      <p:cViewPr>
        <p:scale>
          <a:sx n="74" d="100"/>
          <a:sy n="74" d="100"/>
        </p:scale>
        <p:origin x="1680" y="-28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4cf277d4485134c2/PLANILHA%20RMA%20PLEN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4cf277d4485134c2/PLANILHA%20RMA%20PLENA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cf277d4485134c2/PLANILHA%20RMA%20PLENA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200" b="0"/>
            </a:pPr>
            <a:r>
              <a:rPr lang="pt-BR" sz="1200" b="0"/>
              <a:t>ATIVO</a:t>
            </a:r>
          </a:p>
        </c:rich>
      </c:tx>
      <c:layout>
        <c:manualLayout>
          <c:xMode val="edge"/>
          <c:yMode val="edge"/>
          <c:x val="0.43152343328943243"/>
          <c:y val="3.582422996710940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PLENA.xlsx]BALANÇO'!$A$4</c:f>
              <c:strCache>
                <c:ptCount val="1"/>
                <c:pt idx="0">
                  <c:v>ATIVO CIRCULANTE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'[PLANILHA RMA PLENA.xlsx]BALANÇO'!$H$3:$M$3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PLENA.xlsx]BALANÇO'!$H$4:$M$4</c:f>
              <c:numCache>
                <c:formatCode>_("R$"* #,##0.00_);_("R$"* \(#,##0.00\);_("R$"* "-"??_);_(@_)</c:formatCode>
                <c:ptCount val="6"/>
                <c:pt idx="0">
                  <c:v>6225078.6300000008</c:v>
                </c:pt>
                <c:pt idx="1">
                  <c:v>7193692.2300000004</c:v>
                </c:pt>
                <c:pt idx="2">
                  <c:v>6119211.6200000001</c:v>
                </c:pt>
                <c:pt idx="3">
                  <c:v>6517573.4100000001</c:v>
                </c:pt>
                <c:pt idx="4">
                  <c:v>5967930.8599999994</c:v>
                </c:pt>
                <c:pt idx="5">
                  <c:v>6550494.9199999999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10-47BE-8DEE-C7BBEE239FE9}"/>
            </c:ext>
          </c:extLst>
        </c:ser>
        <c:ser>
          <c:idx val="1"/>
          <c:order val="1"/>
          <c:tx>
            <c:strRef>
              <c:f>'[PLANILHA RMA PLENA.xlsx]BALANÇO'!$A$5</c:f>
              <c:strCache>
                <c:ptCount val="1"/>
                <c:pt idx="0">
                  <c:v>ATIVO NÃO CIRCULANTE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'[PLANILHA RMA PLENA.xlsx]BALANÇO'!$H$3:$M$3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PLENA.xlsx]BALANÇO'!$H$5:$M$5</c:f>
              <c:numCache>
                <c:formatCode>_("R$"* #,##0.00_);_("R$"* \(#,##0.00\);_("R$"* "-"??_);_(@_)</c:formatCode>
                <c:ptCount val="6"/>
                <c:pt idx="0">
                  <c:v>3737844.45</c:v>
                </c:pt>
                <c:pt idx="1">
                  <c:v>3720588.74</c:v>
                </c:pt>
                <c:pt idx="2">
                  <c:v>3747716.83</c:v>
                </c:pt>
                <c:pt idx="3">
                  <c:v>3728510.6599999997</c:v>
                </c:pt>
                <c:pt idx="4">
                  <c:v>3705439.1100000003</c:v>
                </c:pt>
                <c:pt idx="5">
                  <c:v>3705143.08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10-47BE-8DEE-C7BBEE239FE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16673024"/>
        <c:axId val="-716679008"/>
      </c:lineChart>
      <c:dateAx>
        <c:axId val="-71667302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t-BR"/>
          </a:p>
        </c:txPr>
        <c:crossAx val="-716679008"/>
        <c:crosses val="autoZero"/>
        <c:auto val="1"/>
        <c:lblOffset val="100"/>
        <c:baseTimeUnit val="months"/>
      </c:dateAx>
      <c:valAx>
        <c:axId val="-7166790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1667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PLENA.xlsx]BALANÇO'!$A$14</c:f>
              <c:strCache>
                <c:ptCount val="1"/>
                <c:pt idx="0">
                  <c:v>DISPONÍVEL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PLENA.xlsx]BALANÇO'!$H$13:$M$13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PLENA.xlsx]BALANÇO'!$H$14:$M$14</c:f>
              <c:numCache>
                <c:formatCode>_("R$"* #,##0.00_);_("R$"* \(#,##0.00\);_("R$"* "-"??_);_(@_)</c:formatCode>
                <c:ptCount val="6"/>
                <c:pt idx="0">
                  <c:v>37245.740000000005</c:v>
                </c:pt>
                <c:pt idx="1">
                  <c:v>34409.420000000006</c:v>
                </c:pt>
                <c:pt idx="2">
                  <c:v>32946.43</c:v>
                </c:pt>
                <c:pt idx="3">
                  <c:v>33458.5</c:v>
                </c:pt>
                <c:pt idx="4">
                  <c:v>51829.25</c:v>
                </c:pt>
                <c:pt idx="5">
                  <c:v>53426.289999999994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B9-49F0-8D2E-53B2385D918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98895568"/>
        <c:axId val="-798888496"/>
      </c:lineChart>
      <c:dateAx>
        <c:axId val="-79889556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98888496"/>
        <c:crosses val="autoZero"/>
        <c:auto val="1"/>
        <c:lblOffset val="100"/>
        <c:baseTimeUnit val="months"/>
      </c:dateAx>
      <c:valAx>
        <c:axId val="-7988884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889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PLENA.xlsx]BALANÇO'!$A$16</c:f>
              <c:strCache>
                <c:ptCount val="1"/>
                <c:pt idx="0">
                  <c:v>CONTAS A RECEBER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PLENA.xlsx]BALANÇO'!$H$15:$M$15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PLENA.xlsx]BALANÇO'!$H$16:$M$16</c:f>
              <c:numCache>
                <c:formatCode>_("R$"* #,##0.00_);_("R$"* \(#,##0.00\);_("R$"* "-"??_);_(@_)</c:formatCode>
                <c:ptCount val="6"/>
                <c:pt idx="0">
                  <c:v>3577483.65</c:v>
                </c:pt>
                <c:pt idx="1">
                  <c:v>3902416.16</c:v>
                </c:pt>
                <c:pt idx="2">
                  <c:v>3607939</c:v>
                </c:pt>
                <c:pt idx="3">
                  <c:v>3827682.23</c:v>
                </c:pt>
                <c:pt idx="4">
                  <c:v>3175083.2</c:v>
                </c:pt>
                <c:pt idx="5">
                  <c:v>3681381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1C-4E6A-9631-0DCBBC956BC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98887952"/>
        <c:axId val="-1035156736"/>
      </c:lineChart>
      <c:dateAx>
        <c:axId val="-79888795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1035156736"/>
        <c:crosses val="autoZero"/>
        <c:auto val="1"/>
        <c:lblOffset val="100"/>
        <c:baseTimeUnit val="months"/>
      </c:dateAx>
      <c:valAx>
        <c:axId val="-10351567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888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PLENA.xlsx]BALANÇO'!$A$22</c:f>
              <c:strCache>
                <c:ptCount val="1"/>
                <c:pt idx="0">
                  <c:v>TRIBUTOS A RECUPERAR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PLENA.xlsx]BALANÇO'!$H$21:$M$21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PLENA.xlsx]BALANÇO'!$H$22:$M$22</c:f>
              <c:numCache>
                <c:formatCode>_("R$"* #,##0.00_);_("R$"* \(#,##0.00\);_("R$"* "-"??_);_(@_)</c:formatCode>
                <c:ptCount val="6"/>
                <c:pt idx="0">
                  <c:v>1095812.56</c:v>
                </c:pt>
                <c:pt idx="1">
                  <c:v>1196207.3700000001</c:v>
                </c:pt>
                <c:pt idx="2">
                  <c:v>568600.89</c:v>
                </c:pt>
                <c:pt idx="3">
                  <c:v>437818</c:v>
                </c:pt>
                <c:pt idx="4">
                  <c:v>521554.27</c:v>
                </c:pt>
                <c:pt idx="5">
                  <c:v>583725.62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99-4F41-8A2B-4BB14CBE31C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505376"/>
        <c:axId val="-783499936"/>
      </c:lineChart>
      <c:dateAx>
        <c:axId val="-78350537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499936"/>
        <c:crosses val="autoZero"/>
        <c:auto val="1"/>
        <c:lblOffset val="100"/>
        <c:baseTimeUnit val="months"/>
      </c:dateAx>
      <c:valAx>
        <c:axId val="-7834999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50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782409859473389"/>
          <c:y val="3.93122725166341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PLENA.xlsx]BALANÇO'!$A$20</c:f>
              <c:strCache>
                <c:ptCount val="1"/>
                <c:pt idx="0">
                  <c:v>ADIANTAMENTOS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PLENA.xlsx]BALANÇO'!$H$19:$M$19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PLENA.xlsx]BALANÇO'!$H$20:$M$20</c:f>
              <c:numCache>
                <c:formatCode>_("R$"* #,##0.00_);_("R$"* \(#,##0.00\);_("R$"* "-"??_);_(@_)</c:formatCode>
                <c:ptCount val="6"/>
                <c:pt idx="0">
                  <c:v>283580.37</c:v>
                </c:pt>
                <c:pt idx="1">
                  <c:v>637908.73</c:v>
                </c:pt>
                <c:pt idx="2">
                  <c:v>881593.79</c:v>
                </c:pt>
                <c:pt idx="3">
                  <c:v>751172.73</c:v>
                </c:pt>
                <c:pt idx="4">
                  <c:v>806405.18</c:v>
                </c:pt>
                <c:pt idx="5">
                  <c:v>849889.95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90-4EA7-8C1F-CBF852B00AC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506464"/>
        <c:axId val="-783507008"/>
      </c:lineChart>
      <c:dateAx>
        <c:axId val="-78350646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07008"/>
        <c:crosses val="autoZero"/>
        <c:auto val="1"/>
        <c:lblOffset val="100"/>
        <c:baseTimeUnit val="months"/>
      </c:dateAx>
      <c:valAx>
        <c:axId val="-7835070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506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Composição da conta Adiantamentos do Ativo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555555555555555E-2"/>
          <c:y val="0.17171296296296298"/>
          <c:w val="0.93888888888888888"/>
          <c:h val="0.6714577865266842"/>
        </c:manualLayout>
      </c:layout>
      <c:pie3DChart>
        <c:varyColors val="1"/>
        <c:ser>
          <c:idx val="0"/>
          <c:order val="0"/>
          <c:tx>
            <c:strRef>
              <c:f>'[PLANILHA RMA PLENA.xlsx]COMPOSIÇÃO DAS CONTAS DO ATIVO'!$C$12</c:f>
              <c:strCache>
                <c:ptCount val="1"/>
                <c:pt idx="0">
                  <c:v>out/20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A4E-46FB-ABF0-6755ECD00E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A4E-46FB-ABF0-6755ECD00E76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4E-46FB-ABF0-6755ECD00E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'[PLANILHA RMA PLENA.xlsx]COMPOSIÇÃO DAS CONTAS DO ATIVO'!$A$13:$A$14</c:f>
              <c:strCache>
                <c:ptCount val="2"/>
                <c:pt idx="0">
                  <c:v>  a fornecedores</c:v>
                </c:pt>
                <c:pt idx="1">
                  <c:v> a empregados</c:v>
                </c:pt>
              </c:strCache>
            </c:strRef>
          </c:cat>
          <c:val>
            <c:numRef>
              <c:f>'[PLANILHA RMA PLENA.xlsx]COMPOSIÇÃO DAS CONTAS DO ATIVO'!$C$13:$C$14</c:f>
              <c:numCache>
                <c:formatCode>_-"R$"\ * #,##0.00_-;\-"R$"\ * #,##0.00_-;_-"R$"\ * "-"??_-;_-@</c:formatCode>
                <c:ptCount val="2"/>
                <c:pt idx="0">
                  <c:v>849889.95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4E-46FB-ABF0-6755ECD00E7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PLENA.xlsx]BALANÇO'!$A$18</c:f>
              <c:strCache>
                <c:ptCount val="1"/>
                <c:pt idx="0">
                  <c:v>ESTOQUE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PLENA.xlsx]BALANÇO'!$H$17:$M$17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PLENA.xlsx]BALANÇO'!$H$18:$M$18</c:f>
              <c:numCache>
                <c:formatCode>_("R$"* #,##0.00_);_("R$"* \(#,##0.00\);_("R$"* "-"??_);_(@_)</c:formatCode>
                <c:ptCount val="6"/>
                <c:pt idx="0">
                  <c:v>1230956.31</c:v>
                </c:pt>
                <c:pt idx="1">
                  <c:v>1422750.55</c:v>
                </c:pt>
                <c:pt idx="2">
                  <c:v>1028131.51</c:v>
                </c:pt>
                <c:pt idx="3">
                  <c:v>1467441.95</c:v>
                </c:pt>
                <c:pt idx="4">
                  <c:v>1413058.96</c:v>
                </c:pt>
                <c:pt idx="5">
                  <c:v>1382072.06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FD-4589-8CB9-70892D61CFB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1035155104"/>
        <c:axId val="-983736672"/>
      </c:lineChart>
      <c:dateAx>
        <c:axId val="-103515510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983736672"/>
        <c:crosses val="autoZero"/>
        <c:auto val="1"/>
        <c:lblOffset val="100"/>
        <c:baseTimeUnit val="months"/>
      </c:dateAx>
      <c:valAx>
        <c:axId val="-983736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1035155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Composição do Estoque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37817948961598E-2"/>
          <c:y val="0.23974876916862997"/>
          <c:w val="0.81311318036121727"/>
          <c:h val="0.50459318470701575"/>
        </c:manualLayout>
      </c:layout>
      <c:pie3DChart>
        <c:varyColors val="1"/>
        <c:ser>
          <c:idx val="0"/>
          <c:order val="0"/>
          <c:tx>
            <c:strRef>
              <c:f>'[PLANILHA RMA PLENA.xlsx]COMPOSIÇÃO DAS CONTAS DO ATIVO'!$B$25</c:f>
              <c:strCache>
                <c:ptCount val="1"/>
                <c:pt idx="0">
                  <c:v>out/20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ABB-42A1-9C6D-2A62679B61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ABB-42A1-9C6D-2A62679B61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'[PLANILHA RMA PLENA.xlsx]COMPOSIÇÃO DAS CONTAS DO ATIVO'!$A$26:$A$27</c:f>
              <c:strCache>
                <c:ptCount val="2"/>
                <c:pt idx="0">
                  <c:v> Mercadorias para revenda</c:v>
                </c:pt>
                <c:pt idx="1">
                  <c:v> Matéria prima</c:v>
                </c:pt>
              </c:strCache>
            </c:strRef>
          </c:cat>
          <c:val>
            <c:numRef>
              <c:f>'[PLANILHA RMA PLENA.xlsx]COMPOSIÇÃO DAS CONTAS DO ATIVO'!$B$26:$B$27</c:f>
              <c:numCache>
                <c:formatCode>_-"R$"\ * #,##0.00_-;\-"R$"\ * #,##0.00_-;_-"R$"\ * "-"??_-;_-@</c:formatCode>
                <c:ptCount val="2"/>
                <c:pt idx="0">
                  <c:v>55759.81</c:v>
                </c:pt>
                <c:pt idx="1">
                  <c:v>1326312.25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BB-42A1-9C6D-2A62679B61C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050" b="0"/>
            </a:pPr>
            <a:r>
              <a:rPr lang="pt-BR" sz="1050" b="0"/>
              <a:t>PASSIVO</a:t>
            </a:r>
          </a:p>
        </c:rich>
      </c:tx>
      <c:layout>
        <c:manualLayout>
          <c:xMode val="edge"/>
          <c:yMode val="edge"/>
          <c:x val="0.41860807911392756"/>
          <c:y val="4.232444519984136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PLENA.xlsx]BALANÇO'!$A$7</c:f>
              <c:strCache>
                <c:ptCount val="1"/>
                <c:pt idx="0">
                  <c:v>PASSIVO CIRCULANTE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'[PLANILHA RMA PLENA.xlsx]BALANÇO'!$H$6:$M$6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PLENA.xlsx]BALANÇO'!$H$7:$M$7</c:f>
              <c:numCache>
                <c:formatCode>_("R$"* #,##0.00_);_("R$"* \(#,##0.00\);_("R$"* "-"??_);_(@_)</c:formatCode>
                <c:ptCount val="6"/>
                <c:pt idx="0">
                  <c:v>13870760.200000001</c:v>
                </c:pt>
                <c:pt idx="1">
                  <c:v>14920199.390000001</c:v>
                </c:pt>
                <c:pt idx="2">
                  <c:v>14087418.390000001</c:v>
                </c:pt>
                <c:pt idx="3">
                  <c:v>14024688.900000002</c:v>
                </c:pt>
                <c:pt idx="4">
                  <c:v>13528181.58</c:v>
                </c:pt>
                <c:pt idx="5">
                  <c:v>13923326.35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76-46AE-9DE8-9F2BA7FF5716}"/>
            </c:ext>
          </c:extLst>
        </c:ser>
        <c:ser>
          <c:idx val="1"/>
          <c:order val="1"/>
          <c:tx>
            <c:strRef>
              <c:f>'[PLANILHA RMA PLENA.xlsx]BALANÇO'!$A$8</c:f>
              <c:strCache>
                <c:ptCount val="1"/>
                <c:pt idx="0">
                  <c:v>PASSIVO NÃO CIRCULANTE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'[PLANILHA RMA PLENA.xlsx]BALANÇO'!$H$6:$M$6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PLENA.xlsx]BALANÇO'!$H$8:$M$8</c:f>
              <c:numCache>
                <c:formatCode>_("R$"* #,##0.00_);_("R$"* \(#,##0.00\);_("R$"* "-"??_);_(@_)</c:formatCode>
                <c:ptCount val="6"/>
                <c:pt idx="0">
                  <c:v>69390.19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76-46AE-9DE8-9F2BA7FF571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16676288"/>
        <c:axId val="-716675744"/>
      </c:lineChart>
      <c:dateAx>
        <c:axId val="-7166762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t-BR"/>
          </a:p>
        </c:txPr>
        <c:crossAx val="-716675744"/>
        <c:crosses val="autoZero"/>
        <c:auto val="1"/>
        <c:lblOffset val="100"/>
        <c:baseTimeUnit val="months"/>
      </c:dateAx>
      <c:valAx>
        <c:axId val="-7166757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1667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PLENA.xlsx]BALANÇO'!$A$33</c:f>
              <c:strCache>
                <c:ptCount val="1"/>
                <c:pt idx="0">
                  <c:v>CONTAS A PAGAR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PLENA.xlsx]BALANÇO'!$H$32:$M$32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PLENA.xlsx]BALANÇO'!$H$33:$M$33</c:f>
              <c:numCache>
                <c:formatCode>_("R$"* #,##0.00_);_("R$"* \(#,##0.00\);_("R$"* "-"??_);_(@_)</c:formatCode>
                <c:ptCount val="6"/>
                <c:pt idx="0">
                  <c:v>638887.05000000005</c:v>
                </c:pt>
                <c:pt idx="1">
                  <c:v>732984.73</c:v>
                </c:pt>
                <c:pt idx="2">
                  <c:v>638887.05000000005</c:v>
                </c:pt>
                <c:pt idx="3">
                  <c:v>861559.8</c:v>
                </c:pt>
                <c:pt idx="4">
                  <c:v>701497.38</c:v>
                </c:pt>
                <c:pt idx="5">
                  <c:v>982477.98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C9-41D4-95A6-80A1F70A3DE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501024"/>
        <c:axId val="-783505920"/>
      </c:lineChart>
      <c:dateAx>
        <c:axId val="-78350102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05920"/>
        <c:crosses val="autoZero"/>
        <c:auto val="1"/>
        <c:lblOffset val="100"/>
        <c:baseTimeUnit val="months"/>
      </c:dateAx>
      <c:valAx>
        <c:axId val="-7835059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50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6158321368155896"/>
          <c:y val="5.5872978316872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PLENA.xlsx]BALANÇO'!$A$27</c:f>
              <c:strCache>
                <c:ptCount val="1"/>
                <c:pt idx="0">
                  <c:v>EMPRÉSTIMOS E FINANCIAMENTOS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PLENA.xlsx]BALANÇO'!$H$26:$M$26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PLENA.xlsx]BALANÇO'!$H$27:$M$27</c:f>
              <c:numCache>
                <c:formatCode>_("R$"* #,##0.00_);_("R$"* \(#,##0.00\);_("R$"* "-"??_);_(@_)</c:formatCode>
                <c:ptCount val="6"/>
                <c:pt idx="0">
                  <c:v>5213469.6900000004</c:v>
                </c:pt>
                <c:pt idx="1">
                  <c:v>5484068.9900000002</c:v>
                </c:pt>
                <c:pt idx="2">
                  <c:v>5256372.12</c:v>
                </c:pt>
                <c:pt idx="3">
                  <c:v>5214054.3099999996</c:v>
                </c:pt>
                <c:pt idx="4">
                  <c:v>4522177.9800000004</c:v>
                </c:pt>
                <c:pt idx="5">
                  <c:v>4971811.59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A9-452B-8A66-D7534896248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496128"/>
        <c:axId val="-783510816"/>
      </c:lineChart>
      <c:dateAx>
        <c:axId val="-78349612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10816"/>
        <c:crosses val="autoZero"/>
        <c:auto val="1"/>
        <c:lblOffset val="100"/>
        <c:baseTimeUnit val="months"/>
      </c:dateAx>
      <c:valAx>
        <c:axId val="-783510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496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PLENA.xlsx]BALANÇO'!$A$29</c:f>
              <c:strCache>
                <c:ptCount val="1"/>
                <c:pt idx="0">
                  <c:v>OBRIGAÇÕES TRIBUTÁRIAS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PLENA.xlsx]BALANÇO'!$H$28:$M$28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PLENA.xlsx]BALANÇO'!$H$29:$M$29</c:f>
              <c:numCache>
                <c:formatCode>_("R$"* #,##0.00_);_("R$"* \(#,##0.00\);_("R$"* "-"??_);_(@_)</c:formatCode>
                <c:ptCount val="6"/>
                <c:pt idx="0">
                  <c:v>3166118</c:v>
                </c:pt>
                <c:pt idx="1">
                  <c:v>3159638.13</c:v>
                </c:pt>
                <c:pt idx="2">
                  <c:v>3239148.13</c:v>
                </c:pt>
                <c:pt idx="3">
                  <c:v>3318225.69</c:v>
                </c:pt>
                <c:pt idx="4">
                  <c:v>3162464.27</c:v>
                </c:pt>
                <c:pt idx="5">
                  <c:v>3345273.94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B5-4336-ABBC-966FD8EEC18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501568"/>
        <c:axId val="-783502656"/>
      </c:lineChart>
      <c:dateAx>
        <c:axId val="-78350156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02656"/>
        <c:crosses val="autoZero"/>
        <c:auto val="1"/>
        <c:lblOffset val="100"/>
        <c:baseTimeUnit val="months"/>
      </c:dateAx>
      <c:valAx>
        <c:axId val="-7835026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501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PLENA.xlsx]BALANÇO'!$A$31</c:f>
              <c:strCache>
                <c:ptCount val="1"/>
                <c:pt idx="0">
                  <c:v>FORNECEDORES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PLENA.xlsx]BALANÇO'!$H$30:$M$30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PLENA.xlsx]BALANÇO'!$H$31:$M$31</c:f>
              <c:numCache>
                <c:formatCode>_("R$"* #,##0.00_);_("R$"* \(#,##0.00\);_("R$"* "-"??_);_(@_)</c:formatCode>
                <c:ptCount val="6"/>
                <c:pt idx="0">
                  <c:v>1888206.89</c:v>
                </c:pt>
                <c:pt idx="1">
                  <c:v>2515646.17</c:v>
                </c:pt>
                <c:pt idx="2">
                  <c:v>2369089.7599999998</c:v>
                </c:pt>
                <c:pt idx="3">
                  <c:v>2132553.2599999998</c:v>
                </c:pt>
                <c:pt idx="4">
                  <c:v>2549196.36</c:v>
                </c:pt>
                <c:pt idx="5">
                  <c:v>1967295.78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BA-4323-A264-0BB562FC15D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496672"/>
        <c:axId val="-783511360"/>
      </c:lineChart>
      <c:dateAx>
        <c:axId val="-78349667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11360"/>
        <c:crosses val="autoZero"/>
        <c:auto val="1"/>
        <c:lblOffset val="100"/>
        <c:baseTimeUnit val="months"/>
      </c:dateAx>
      <c:valAx>
        <c:axId val="-7835113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496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COLABORADORES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'[PLANILHA RMA PLENA.xlsx]FOLHA DE PAGAMENTO'!$A$4</c:f>
              <c:strCache>
                <c:ptCount val="1"/>
                <c:pt idx="0">
                  <c:v>FUNCIONÁRIOS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PLENA.xlsx]FOLHA DE PAGAMENTO'!$H$3:$M$3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PLENA.xlsx]FOLHA DE PAGAMENTO'!$H$4:$M$4</c:f>
              <c:numCache>
                <c:formatCode>General</c:formatCode>
                <c:ptCount val="6"/>
                <c:pt idx="0">
                  <c:v>78</c:v>
                </c:pt>
                <c:pt idx="1">
                  <c:v>77</c:v>
                </c:pt>
                <c:pt idx="2">
                  <c:v>77</c:v>
                </c:pt>
                <c:pt idx="3">
                  <c:v>75</c:v>
                </c:pt>
                <c:pt idx="4">
                  <c:v>74</c:v>
                </c:pt>
                <c:pt idx="5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0-442C-9DC6-6813CC3F68EB}"/>
            </c:ext>
          </c:extLst>
        </c:ser>
        <c:ser>
          <c:idx val="1"/>
          <c:order val="1"/>
          <c:tx>
            <c:strRef>
              <c:f>'[PLANILHA RMA PLENA.xlsx]FOLHA DE PAGAMENTO'!$A$5</c:f>
              <c:strCache>
                <c:ptCount val="1"/>
                <c:pt idx="0">
                  <c:v>AUTÔNOMOS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PLENA.xlsx]FOLHA DE PAGAMENTO'!$H$3:$M$3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PLENA.xlsx]FOLHA DE PAGAMENTO'!$H$5:$M$5</c:f>
              <c:numCache>
                <c:formatCode>General</c:formatCode>
                <c:ptCount val="6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F0-442C-9DC6-6813CC3F68EB}"/>
            </c:ext>
          </c:extLst>
        </c:ser>
        <c:ser>
          <c:idx val="2"/>
          <c:order val="2"/>
          <c:tx>
            <c:strRef>
              <c:f>'[PLANILHA RMA PLENA.xlsx]FOLHA DE PAGAMENTO'!$A$6</c:f>
              <c:strCache>
                <c:ptCount val="1"/>
                <c:pt idx="0">
                  <c:v>DIRETORES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PLENA.xlsx]FOLHA DE PAGAMENTO'!$H$3:$M$3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PLENA.xlsx]FOLHA DE PAGAMENTO'!$H$6:$M$6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F0-442C-9DC6-6813CC3F6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794508464"/>
        <c:axId val="-794506832"/>
      </c:barChart>
      <c:dateAx>
        <c:axId val="-79450846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94506832"/>
        <c:crosses val="autoZero"/>
        <c:auto val="1"/>
        <c:lblOffset val="100"/>
        <c:baseTimeUnit val="months"/>
      </c:dateAx>
      <c:valAx>
        <c:axId val="-7945068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79450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LÍQUIDO PAGO AOS FUNCIONÁRIOS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PLENA.xlsx]FOLHA DE PAGAMENTO'!$A$13</c:f>
              <c:strCache>
                <c:ptCount val="1"/>
                <c:pt idx="0">
                  <c:v>FUNCIONÁRIOS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PLENA.xlsx]FOLHA DE PAGAMENTO'!$H$12:$M$12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PLENA.xlsx]FOLHA DE PAGAMENTO'!$H$13:$M$13</c:f>
              <c:numCache>
                <c:formatCode>_("R$"* #,##0.00_);_("R$"* \(#,##0.00\);_("R$"* "-"??_);_(@_)</c:formatCode>
                <c:ptCount val="6"/>
                <c:pt idx="0">
                  <c:v>70731</c:v>
                </c:pt>
                <c:pt idx="1">
                  <c:v>75657</c:v>
                </c:pt>
                <c:pt idx="2">
                  <c:v>74883</c:v>
                </c:pt>
                <c:pt idx="3">
                  <c:v>80346.53</c:v>
                </c:pt>
                <c:pt idx="4">
                  <c:v>77484</c:v>
                </c:pt>
                <c:pt idx="5">
                  <c:v>71562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58-4792-B051-293CF9422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794502480"/>
        <c:axId val="-794504656"/>
      </c:lineChart>
      <c:dateAx>
        <c:axId val="-79450248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94504656"/>
        <c:crosses val="autoZero"/>
        <c:auto val="1"/>
        <c:lblOffset val="100"/>
        <c:baseTimeUnit val="months"/>
      </c:dateAx>
      <c:valAx>
        <c:axId val="-7945046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4502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PLENA.xlsx]FOLHA DE PAGAMENTO'!$A$11</c:f>
              <c:strCache>
                <c:ptCount val="1"/>
                <c:pt idx="0">
                  <c:v>AUTÔNOMOS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PLENA.xlsx]FOLHA DE PAGAMENTO'!$H$10:$M$10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PLENA.xlsx]FOLHA DE PAGAMENTO'!$H$11:$M$11</c:f>
              <c:numCache>
                <c:formatCode>_("R$"* #,##0.00_);_("R$"* \(#,##0.00\);_("R$"* "-"??_);_(@_)</c:formatCode>
                <c:ptCount val="6"/>
                <c:pt idx="0">
                  <c:v>6850.94</c:v>
                </c:pt>
                <c:pt idx="1">
                  <c:v>7056.4</c:v>
                </c:pt>
                <c:pt idx="2">
                  <c:v>3875.6</c:v>
                </c:pt>
                <c:pt idx="3">
                  <c:v>0</c:v>
                </c:pt>
                <c:pt idx="4">
                  <c:v>7056.4</c:v>
                </c:pt>
                <c:pt idx="5">
                  <c:v>9132.33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9C-4BB1-BEB9-C9130B06ED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794503568"/>
        <c:axId val="-794507376"/>
      </c:lineChart>
      <c:dateAx>
        <c:axId val="-79450356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94507376"/>
        <c:crosses val="autoZero"/>
        <c:auto val="1"/>
        <c:lblOffset val="100"/>
        <c:baseTimeUnit val="months"/>
      </c:dateAx>
      <c:valAx>
        <c:axId val="-7945073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4503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PLENA.xlsx]FOLHA DE PAGAMENTO'!$A$9</c:f>
              <c:strCache>
                <c:ptCount val="1"/>
                <c:pt idx="0">
                  <c:v>PRO LABORE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PLENA.xlsx]FOLHA DE PAGAMENTO'!$H$8:$M$8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PLENA.xlsx]FOLHA DE PAGAMENTO'!$H$9:$M$9</c:f>
              <c:numCache>
                <c:formatCode>_("R$"* #,##0.00_);_("R$"* \(#,##0.00\);_("R$"* "-"??_);_(@_)</c:formatCode>
                <c:ptCount val="6"/>
                <c:pt idx="0">
                  <c:v>10479.879999999999</c:v>
                </c:pt>
                <c:pt idx="1">
                  <c:v>10479.879999999999</c:v>
                </c:pt>
                <c:pt idx="2">
                  <c:v>10479.879999999999</c:v>
                </c:pt>
                <c:pt idx="3">
                  <c:v>0</c:v>
                </c:pt>
                <c:pt idx="4">
                  <c:v>10479.879999999999</c:v>
                </c:pt>
                <c:pt idx="5">
                  <c:v>10479.879999999999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75-49BF-A5EB-C3BD605DAC6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94498672"/>
        <c:axId val="-794505200"/>
      </c:lineChart>
      <c:dateAx>
        <c:axId val="-79449867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94505200"/>
        <c:crosses val="autoZero"/>
        <c:auto val="1"/>
        <c:lblOffset val="100"/>
        <c:baseTimeUnit val="months"/>
      </c:dateAx>
      <c:valAx>
        <c:axId val="-794505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44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FATURAMENTO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PLENA.xlsx]FATURAMENTO'!$A$5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PLENA.xlsx]FATURAMENTO'!$E$2:$J$2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PLENA.xlsx]FATURAMENTO'!$E$5:$J$5</c:f>
              <c:numCache>
                <c:formatCode>_("R$"* #,##0.00_);_("R$"* \(#,##0.00\);_("R$"* "-"??_);_(@_)</c:formatCode>
                <c:ptCount val="6"/>
                <c:pt idx="0">
                  <c:v>2364840.52</c:v>
                </c:pt>
                <c:pt idx="1">
                  <c:v>3698173.69</c:v>
                </c:pt>
                <c:pt idx="2">
                  <c:v>3407078.23</c:v>
                </c:pt>
                <c:pt idx="3">
                  <c:v>2846189.47</c:v>
                </c:pt>
                <c:pt idx="4">
                  <c:v>3305639.79</c:v>
                </c:pt>
                <c:pt idx="5">
                  <c:v>3324522.7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26-4CC8-9CE3-74176F8328D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968020528"/>
        <c:axId val="1723690640"/>
      </c:lineChart>
      <c:dateAx>
        <c:axId val="196802052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723690640"/>
        <c:crosses val="autoZero"/>
        <c:auto val="1"/>
        <c:lblOffset val="100"/>
        <c:baseTimeUnit val="months"/>
      </c:dateAx>
      <c:valAx>
        <c:axId val="17236906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968020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'[PLANILHA RMA PLENA.xlsx]INDICES'!$A$11</c:f>
              <c:strCache>
                <c:ptCount val="1"/>
                <c:pt idx="0">
                  <c:v>LIQUIDEZ GERAL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PLENA.xlsx]INDICES'!$H$10:$M$10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PLENA.xlsx]INDICES'!$H$11:$M$11</c:f>
              <c:numCache>
                <c:formatCode>0%</c:formatCode>
                <c:ptCount val="6"/>
                <c:pt idx="0">
                  <c:v>0.62905943298076583</c:v>
                </c:pt>
                <c:pt idx="1">
                  <c:v>0.65279413534700759</c:v>
                </c:pt>
                <c:pt idx="2">
                  <c:v>0.61504939373068479</c:v>
                </c:pt>
                <c:pt idx="3">
                  <c:v>0.64628696968814747</c:v>
                </c:pt>
                <c:pt idx="4">
                  <c:v>0.62905632805676759</c:v>
                </c:pt>
                <c:pt idx="5">
                  <c:v>0.65315784974041069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B-413A-8CA5-BBCC7DDC365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783504832"/>
        <c:axId val="-783510272"/>
      </c:barChart>
      <c:dateAx>
        <c:axId val="-78350483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783510272"/>
        <c:crosses val="autoZero"/>
        <c:auto val="1"/>
        <c:lblOffset val="100"/>
        <c:baseTimeUnit val="months"/>
      </c:dateAx>
      <c:valAx>
        <c:axId val="-7835102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78350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'[PLANILHA RMA PLENA.xlsx]INDICES'!$A$18</c:f>
              <c:strCache>
                <c:ptCount val="1"/>
                <c:pt idx="0">
                  <c:v>LIQUIDEZ CORRENTE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PLENA.xlsx]INDICES'!$H$17:$M$17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PLENA.xlsx]INDICES'!$H$18:$M$18</c:f>
              <c:numCache>
                <c:formatCode>0%</c:formatCode>
                <c:ptCount val="6"/>
                <c:pt idx="0">
                  <c:v>0.44879145340570448</c:v>
                </c:pt>
                <c:pt idx="1">
                  <c:v>0.48214451040255168</c:v>
                </c:pt>
                <c:pt idx="2">
                  <c:v>0.43437423739354131</c:v>
                </c:pt>
                <c:pt idx="3">
                  <c:v>0.46472142494369334</c:v>
                </c:pt>
                <c:pt idx="4">
                  <c:v>0.44114804526448403</c:v>
                </c:pt>
                <c:pt idx="5">
                  <c:v>0.47046910740550157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BD-4401-B9A2-0C967C15D8C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783504288"/>
        <c:axId val="-783503744"/>
      </c:barChart>
      <c:dateAx>
        <c:axId val="-7835042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783503744"/>
        <c:crosses val="autoZero"/>
        <c:auto val="1"/>
        <c:lblOffset val="100"/>
        <c:baseTimeUnit val="months"/>
      </c:dateAx>
      <c:valAx>
        <c:axId val="-78350374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78350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'[PLANILHA RMA PLENA.xlsx]INDICES'!$A$27</c:f>
              <c:strCache>
                <c:ptCount val="1"/>
                <c:pt idx="0">
                  <c:v>LIQUIDEZ SECA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PLENA.xlsx]INDICES'!$H$26:$M$26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PLENA.xlsx]INDICES'!$H$27:$M$27</c:f>
              <c:numCache>
                <c:formatCode>0%</c:formatCode>
                <c:ptCount val="6"/>
                <c:pt idx="0">
                  <c:v>0.36004676369504246</c:v>
                </c:pt>
                <c:pt idx="1">
                  <c:v>0.38678716880069791</c:v>
                </c:pt>
                <c:pt idx="2">
                  <c:v>0.36139198603016714</c:v>
                </c:pt>
                <c:pt idx="3">
                  <c:v>0.36008866193103217</c:v>
                </c:pt>
                <c:pt idx="4">
                  <c:v>0.33669505935179794</c:v>
                </c:pt>
                <c:pt idx="5">
                  <c:v>0.37120604157928105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DE-4F0A-82D3-267E4E03F94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783502112"/>
        <c:axId val="-783500480"/>
      </c:barChart>
      <c:dateAx>
        <c:axId val="-78350211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783500480"/>
        <c:crosses val="autoZero"/>
        <c:auto val="1"/>
        <c:lblOffset val="100"/>
        <c:baseTimeUnit val="months"/>
      </c:dateAx>
      <c:valAx>
        <c:axId val="-7835004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78350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pt-BR"/>
              <a:t>RECEITA LÍQUIDA X BRUTA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3601319026859734E-2"/>
          <c:y val="0.25528863004037056"/>
          <c:w val="0.95651594008288743"/>
          <c:h val="0.43107527184142547"/>
        </c:manualLayout>
      </c:layout>
      <c:lineChart>
        <c:grouping val="standard"/>
        <c:varyColors val="0"/>
        <c:ser>
          <c:idx val="0"/>
          <c:order val="0"/>
          <c:tx>
            <c:strRef>
              <c:f>'[PLANILHA RMA PLENA.xlsx]DRE GRÁFICOS'!$A$4</c:f>
              <c:strCache>
                <c:ptCount val="1"/>
                <c:pt idx="0">
                  <c:v>RECEITAS DE MERCADORIA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GRÁFICOS'!$H$3:$M$3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PLENA.xlsx]DRE GRÁFICOS'!$H$4:$M$4</c:f>
              <c:numCache>
                <c:formatCode>"R$"\ #,##0.00</c:formatCode>
                <c:ptCount val="6"/>
                <c:pt idx="0">
                  <c:v>2364840.52</c:v>
                </c:pt>
                <c:pt idx="1">
                  <c:v>3698173.69</c:v>
                </c:pt>
                <c:pt idx="2">
                  <c:v>3407078.23</c:v>
                </c:pt>
                <c:pt idx="3">
                  <c:v>2846189.47</c:v>
                </c:pt>
                <c:pt idx="4">
                  <c:v>3305639.79</c:v>
                </c:pt>
                <c:pt idx="5">
                  <c:v>3324522.7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F9-44C2-9A24-5A35755A1B70}"/>
            </c:ext>
          </c:extLst>
        </c:ser>
        <c:ser>
          <c:idx val="1"/>
          <c:order val="1"/>
          <c:tx>
            <c:strRef>
              <c:f>'[PLANILHA RMA PLENA.xlsx]DRE GRÁFICOS'!$A$5</c:f>
              <c:strCache>
                <c:ptCount val="1"/>
                <c:pt idx="0">
                  <c:v>RECEITA LÍQUIDA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1354723008561572E-2"/>
                  <c:y val="7.20222925113258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F9-44C2-9A24-5A35755A1B70}"/>
                </c:ext>
              </c:extLst>
            </c:dLbl>
            <c:dLbl>
              <c:idx val="1"/>
              <c:layout>
                <c:manualLayout>
                  <c:x val="-7.740162665246042E-2"/>
                  <c:y val="0.1201056644267424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F9-44C2-9A24-5A35755A1B70}"/>
                </c:ext>
              </c:extLst>
            </c:dLbl>
            <c:dLbl>
              <c:idx val="2"/>
              <c:layout>
                <c:manualLayout>
                  <c:x val="-8.9260915720763861E-2"/>
                  <c:y val="5.82841862497781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9F9-44C2-9A24-5A35755A1B70}"/>
                </c:ext>
              </c:extLst>
            </c:dLbl>
            <c:dLbl>
              <c:idx val="3"/>
              <c:layout>
                <c:manualLayout>
                  <c:x val="-8.1354723008561572E-2"/>
                  <c:y val="7.20222925113258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9F9-44C2-9A24-5A35755A1B70}"/>
                </c:ext>
              </c:extLst>
            </c:dLbl>
            <c:dLbl>
              <c:idx val="4"/>
              <c:layout>
                <c:manualLayout>
                  <c:x val="-8.530781936466271E-2"/>
                  <c:y val="8.57603987728733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9F9-44C2-9A24-5A35755A1B70}"/>
                </c:ext>
              </c:extLst>
            </c:dLbl>
            <c:dLbl>
              <c:idx val="5"/>
              <c:layout>
                <c:manualLayout>
                  <c:x val="-1.9108707504019631E-2"/>
                  <c:y val="6.51532393805520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9F9-44C2-9A24-5A35755A1B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GRÁFICOS'!$H$3:$M$3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PLENA.xlsx]DRE GRÁFICOS'!$H$5:$M$5</c:f>
              <c:numCache>
                <c:formatCode>_("R$"* #,##0.00_);_("R$"* \(#,##0.00\);_("R$"* "-"??_);_(@_)</c:formatCode>
                <c:ptCount val="6"/>
                <c:pt idx="0">
                  <c:v>1738239.82</c:v>
                </c:pt>
                <c:pt idx="1">
                  <c:v>2540501.86</c:v>
                </c:pt>
                <c:pt idx="2">
                  <c:v>2359425.42</c:v>
                </c:pt>
                <c:pt idx="3">
                  <c:v>2221024.1</c:v>
                </c:pt>
                <c:pt idx="4">
                  <c:v>2107988.5099999998</c:v>
                </c:pt>
                <c:pt idx="5">
                  <c:v>2250390.5100000002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F9-44C2-9A24-5A35755A1B7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563614479"/>
        <c:axId val="1449633071"/>
      </c:lineChart>
      <c:dateAx>
        <c:axId val="1563614479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449633071"/>
        <c:crosses val="autoZero"/>
        <c:auto val="1"/>
        <c:lblOffset val="100"/>
        <c:baseTimeUnit val="months"/>
      </c:dateAx>
      <c:valAx>
        <c:axId val="144963307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crossAx val="1563614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PLENA.xlsx]DRE GRÁFICOS'!$A$7</c:f>
              <c:strCache>
                <c:ptCount val="1"/>
                <c:pt idx="0">
                  <c:v>CUSTO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GRÁFICOS'!$H$6:$M$6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PLENA.xlsx]DRE GRÁFICOS'!$H$7:$M$7</c:f>
              <c:numCache>
                <c:formatCode>_("R$"* #,##0.00_);_("R$"* \(#,##0.00\);_("R$"* "-"??_);_(@_)</c:formatCode>
                <c:ptCount val="6"/>
                <c:pt idx="0">
                  <c:v>1310634.99</c:v>
                </c:pt>
                <c:pt idx="1">
                  <c:v>2182990.13</c:v>
                </c:pt>
                <c:pt idx="2">
                  <c:v>2242852</c:v>
                </c:pt>
                <c:pt idx="3">
                  <c:v>1335890.77</c:v>
                </c:pt>
                <c:pt idx="4">
                  <c:v>2013621.29</c:v>
                </c:pt>
                <c:pt idx="5">
                  <c:v>1758137.2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1A-43E7-8EE7-1959702D680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94510640"/>
        <c:axId val="-716680096"/>
      </c:lineChart>
      <c:dateAx>
        <c:axId val="-7945106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16680096"/>
        <c:crosses val="autoZero"/>
        <c:auto val="1"/>
        <c:lblOffset val="100"/>
        <c:baseTimeUnit val="months"/>
      </c:dateAx>
      <c:valAx>
        <c:axId val="-7166800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451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dirty="0"/>
              <a:t>LUCRO BRUTO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PLENA.xlsx]DRE GRÁFICOS'!$A$9</c:f>
              <c:strCache>
                <c:ptCount val="1"/>
                <c:pt idx="0">
                  <c:v>Lucro Bruto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GRÁFICOS'!$H$8:$M$8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PLENA.xlsx]DRE GRÁFICOS'!$H$9:$M$9</c:f>
              <c:numCache>
                <c:formatCode>_("R$"* #,##0.00_);_("R$"* \(#,##0.00\);_("R$"* "-"??_);_(@_)</c:formatCode>
                <c:ptCount val="6"/>
                <c:pt idx="0">
                  <c:v>427604.83000000007</c:v>
                </c:pt>
                <c:pt idx="1">
                  <c:v>357511.73</c:v>
                </c:pt>
                <c:pt idx="2">
                  <c:v>116573.41999999993</c:v>
                </c:pt>
                <c:pt idx="3">
                  <c:v>885133.33000000007</c:v>
                </c:pt>
                <c:pt idx="4">
                  <c:v>94367.219999999739</c:v>
                </c:pt>
                <c:pt idx="5">
                  <c:v>492253.31000000029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FE-4FEC-9634-4E3B25763D6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840881487"/>
        <c:axId val="840877743"/>
      </c:lineChart>
      <c:dateAx>
        <c:axId val="840881487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840877743"/>
        <c:crosses val="autoZero"/>
        <c:auto val="1"/>
        <c:lblOffset val="100"/>
        <c:baseTimeUnit val="months"/>
      </c:dateAx>
      <c:valAx>
        <c:axId val="84087774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840881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pt-BR"/>
              <a:t>RECEITA X RESULTADO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PLENA.xlsx]DRE GRÁFICOS'!$A$13</c:f>
              <c:strCache>
                <c:ptCount val="1"/>
                <c:pt idx="0">
                  <c:v>Resultado do Exercício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GRÁFICOS'!$H$12:$M$12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PLENA.xlsx]DRE GRÁFICOS'!$H$13:$M$13</c:f>
              <c:numCache>
                <c:formatCode>_("R$"* #,##0.00_);_("R$"* \(#,##0.00\);_("R$"* "-"??_);_(@_)</c:formatCode>
                <c:ptCount val="6"/>
                <c:pt idx="0">
                  <c:v>245022.83000000005</c:v>
                </c:pt>
                <c:pt idx="1">
                  <c:v>-30037.250000000087</c:v>
                </c:pt>
                <c:pt idx="2">
                  <c:v>-173493.50000000006</c:v>
                </c:pt>
                <c:pt idx="3">
                  <c:v>441896.80999999994</c:v>
                </c:pt>
                <c:pt idx="4">
                  <c:v>-243548.36000000022</c:v>
                </c:pt>
                <c:pt idx="5">
                  <c:v>78069.290000000386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7C-4C41-A186-5B973231A78B}"/>
            </c:ext>
          </c:extLst>
        </c:ser>
        <c:ser>
          <c:idx val="1"/>
          <c:order val="1"/>
          <c:tx>
            <c:strRef>
              <c:f>'[PLANILHA RMA PLENA.xlsx]DRE GRÁFICOS'!$A$14</c:f>
              <c:strCache>
                <c:ptCount val="1"/>
                <c:pt idx="0">
                  <c:v>Receita de Mercadorias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GRÁFICOS'!$H$12:$M$12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PLENA.xlsx]DRE GRÁFICOS'!$H$14:$M$14</c:f>
              <c:numCache>
                <c:formatCode>"R$"\ #,##0.00</c:formatCode>
                <c:ptCount val="6"/>
                <c:pt idx="0">
                  <c:v>2364840.52</c:v>
                </c:pt>
                <c:pt idx="1">
                  <c:v>3698173.69</c:v>
                </c:pt>
                <c:pt idx="2">
                  <c:v>3407078.23</c:v>
                </c:pt>
                <c:pt idx="3">
                  <c:v>2846189.47</c:v>
                </c:pt>
                <c:pt idx="4">
                  <c:v>3305639.79</c:v>
                </c:pt>
                <c:pt idx="5">
                  <c:v>3324522.7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7C-4C41-A186-5B973231A78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06126703"/>
        <c:axId val="506125039"/>
      </c:lineChart>
      <c:dateAx>
        <c:axId val="50612670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506125039"/>
        <c:crosses val="autoZero"/>
        <c:auto val="1"/>
        <c:lblOffset val="100"/>
        <c:baseTimeUnit val="months"/>
      </c:dateAx>
      <c:valAx>
        <c:axId val="50612503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506126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RECEITA BRUTA PROJETADA X REALIZADA</a:t>
            </a:r>
          </a:p>
        </c:rich>
      </c:tx>
      <c:layout>
        <c:manualLayout>
          <c:xMode val="edge"/>
          <c:yMode val="edge"/>
          <c:x val="0.2784859049107411"/>
          <c:y val="1.851851851851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PLENA.xlsx]DRE PROJETADA'!$A$31</c:f>
              <c:strCache>
                <c:ptCount val="1"/>
                <c:pt idx="0">
                  <c:v>RECEITA PROJETADA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4AA-4885-A68C-6C5CADC1B18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4AA-4885-A68C-6C5CADC1B18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4AA-4885-A68C-6C5CADC1B18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4AA-4885-A68C-6C5CADC1B18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4AA-4885-A68C-6C5CADC1B18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4AA-4885-A68C-6C5CADC1B18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4AA-4885-A68C-6C5CADC1B18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4AA-4885-A68C-6C5CADC1B1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PROJETADA'!$B$30:$K$30</c:f>
              <c:numCache>
                <c:formatCode>mmm\-yy</c:formatCode>
                <c:ptCount val="10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</c:numCache>
            </c:numRef>
          </c:cat>
          <c:val>
            <c:numRef>
              <c:f>'[PLANILHA RMA PLENA.xlsx]DRE PROJETADA'!$B$31:$K$31</c:f>
              <c:numCache>
                <c:formatCode>_("R$"* #,##0.00_);_("R$"* \(#,##0.00\);_("R$"* "-"??_);_(@_)</c:formatCode>
                <c:ptCount val="10"/>
                <c:pt idx="0">
                  <c:v>1919000</c:v>
                </c:pt>
                <c:pt idx="1">
                  <c:v>1919000</c:v>
                </c:pt>
                <c:pt idx="2">
                  <c:v>1919000</c:v>
                </c:pt>
                <c:pt idx="3">
                  <c:v>1919000</c:v>
                </c:pt>
                <c:pt idx="4">
                  <c:v>1919000</c:v>
                </c:pt>
                <c:pt idx="5">
                  <c:v>1919000</c:v>
                </c:pt>
                <c:pt idx="6">
                  <c:v>1919000</c:v>
                </c:pt>
                <c:pt idx="7">
                  <c:v>1919000</c:v>
                </c:pt>
                <c:pt idx="8">
                  <c:v>1919000</c:v>
                </c:pt>
                <c:pt idx="9">
                  <c:v>1919000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AA-4885-A68C-6C5CADC1B18C}"/>
            </c:ext>
          </c:extLst>
        </c:ser>
        <c:ser>
          <c:idx val="1"/>
          <c:order val="1"/>
          <c:tx>
            <c:strRef>
              <c:f>'[PLANILHA RMA PLENA.xlsx]DRE PROJETADA'!$A$32</c:f>
              <c:strCache>
                <c:ptCount val="1"/>
                <c:pt idx="0">
                  <c:v>RECEITA REALIZADA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6.4226686450989917E-2"/>
                  <c:y val="5.6439061878482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4AA-4885-A68C-6C5CADC1B18C}"/>
                </c:ext>
              </c:extLst>
            </c:dLbl>
            <c:dLbl>
              <c:idx val="9"/>
              <c:layout>
                <c:manualLayout>
                  <c:x val="-6.1280761587107846E-3"/>
                  <c:y val="-0.1348385552032686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4AA-4885-A68C-6C5CADC1B1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PROJETADA'!$B$30:$K$30</c:f>
              <c:numCache>
                <c:formatCode>mmm\-yy</c:formatCode>
                <c:ptCount val="10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</c:numCache>
            </c:numRef>
          </c:cat>
          <c:val>
            <c:numRef>
              <c:f>'[PLANILHA RMA PLENA.xlsx]DRE PROJETADA'!$B$32:$K$32</c:f>
              <c:numCache>
                <c:formatCode>_("R$"* #,##0.00_);_("R$"* \(#,##0.00\);_("R$"* "-"??_);_(@_)</c:formatCode>
                <c:ptCount val="10"/>
                <c:pt idx="0">
                  <c:v>3249252.93</c:v>
                </c:pt>
                <c:pt idx="1">
                  <c:v>2450792.34</c:v>
                </c:pt>
                <c:pt idx="2">
                  <c:v>2778746.76</c:v>
                </c:pt>
                <c:pt idx="3">
                  <c:v>1906529.33</c:v>
                </c:pt>
                <c:pt idx="4">
                  <c:v>2364840.52</c:v>
                </c:pt>
                <c:pt idx="5">
                  <c:v>3698173.69</c:v>
                </c:pt>
                <c:pt idx="6">
                  <c:v>3407078.23</c:v>
                </c:pt>
                <c:pt idx="7">
                  <c:v>2846189.47</c:v>
                </c:pt>
                <c:pt idx="8">
                  <c:v>3305639.79</c:v>
                </c:pt>
                <c:pt idx="9">
                  <c:v>3324522.7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AA-4885-A68C-6C5CADC1B18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16670848"/>
        <c:axId val="-716677920"/>
      </c:lineChart>
      <c:dateAx>
        <c:axId val="-71667084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16677920"/>
        <c:crosses val="autoZero"/>
        <c:auto val="1"/>
        <c:lblOffset val="100"/>
        <c:baseTimeUnit val="months"/>
      </c:dateAx>
      <c:valAx>
        <c:axId val="-7166779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1667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DEDUÇÕES PROJETADA X REALIZADA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PLENA.xlsx]DRE PROJETADA'!$A$16</c:f>
              <c:strCache>
                <c:ptCount val="1"/>
                <c:pt idx="0">
                  <c:v>deduçoes projetada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C11-4DB3-954D-5AEA1B7ABDD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11-4DB3-954D-5AEA1B7ABDD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C11-4DB3-954D-5AEA1B7ABDD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C11-4DB3-954D-5AEA1B7ABDD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11-4DB3-954D-5AEA1B7ABDD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C11-4DB3-954D-5AEA1B7ABDD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C11-4DB3-954D-5AEA1B7ABDD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C11-4DB3-954D-5AEA1B7ABD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PROJETADA'!$B$15:$K$15</c:f>
              <c:numCache>
                <c:formatCode>mmm\-yy</c:formatCode>
                <c:ptCount val="10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</c:numCache>
            </c:numRef>
          </c:cat>
          <c:val>
            <c:numRef>
              <c:f>'[PLANILHA RMA PLENA.xlsx]DRE PROJETADA'!$B$16:$K$16</c:f>
              <c:numCache>
                <c:formatCode>_("R$"* #,##0.00_);_("R$"* \(#,##0.00\);_("R$"* "-"??_);_(@_)</c:formatCode>
                <c:ptCount val="10"/>
                <c:pt idx="0">
                  <c:v>304814</c:v>
                </c:pt>
                <c:pt idx="1">
                  <c:v>304814</c:v>
                </c:pt>
                <c:pt idx="2">
                  <c:v>304814</c:v>
                </c:pt>
                <c:pt idx="3">
                  <c:v>304814</c:v>
                </c:pt>
                <c:pt idx="4">
                  <c:v>304814</c:v>
                </c:pt>
                <c:pt idx="5">
                  <c:v>304814</c:v>
                </c:pt>
                <c:pt idx="6">
                  <c:v>304814</c:v>
                </c:pt>
                <c:pt idx="7">
                  <c:v>304814</c:v>
                </c:pt>
                <c:pt idx="8">
                  <c:v>304814</c:v>
                </c:pt>
                <c:pt idx="9">
                  <c:v>304814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11-4DB3-954D-5AEA1B7ABDDC}"/>
            </c:ext>
          </c:extLst>
        </c:ser>
        <c:ser>
          <c:idx val="1"/>
          <c:order val="1"/>
          <c:tx>
            <c:strRef>
              <c:f>'[PLANILHA RMA PLENA.xlsx]DRE PROJETADA'!$A$17</c:f>
              <c:strCache>
                <c:ptCount val="1"/>
                <c:pt idx="0">
                  <c:v>deducoes realizada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7.835288454033662E-2"/>
                  <c:y val="-0.1291252990555263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C11-4DB3-954D-5AEA1B7ABDDC}"/>
                </c:ext>
              </c:extLst>
            </c:dLbl>
            <c:dLbl>
              <c:idx val="9"/>
              <c:layout>
                <c:manualLayout>
                  <c:x val="-1.2706944000077649E-3"/>
                  <c:y val="-4.97244937938163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C11-4DB3-954D-5AEA1B7ABD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PROJETADA'!$B$15:$K$15</c:f>
              <c:numCache>
                <c:formatCode>mmm\-yy</c:formatCode>
                <c:ptCount val="10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</c:numCache>
            </c:numRef>
          </c:cat>
          <c:val>
            <c:numRef>
              <c:f>'[PLANILHA RMA PLENA.xlsx]DRE PROJETADA'!$B$17:$K$17</c:f>
              <c:numCache>
                <c:formatCode>_("R$"* #,##0.00_);_("R$"* \(#,##0.00\);_("R$"* "-"??_);_(@_)</c:formatCode>
                <c:ptCount val="10"/>
                <c:pt idx="0">
                  <c:v>891125.67</c:v>
                </c:pt>
                <c:pt idx="1">
                  <c:v>900565.21</c:v>
                </c:pt>
                <c:pt idx="2">
                  <c:v>965958.92</c:v>
                </c:pt>
                <c:pt idx="3">
                  <c:v>722022.59</c:v>
                </c:pt>
                <c:pt idx="4">
                  <c:v>626600.69999999995</c:v>
                </c:pt>
                <c:pt idx="5">
                  <c:v>1157671.83</c:v>
                </c:pt>
                <c:pt idx="6">
                  <c:v>1047652.81</c:v>
                </c:pt>
                <c:pt idx="7">
                  <c:v>625165.37</c:v>
                </c:pt>
                <c:pt idx="8">
                  <c:v>1197651.28</c:v>
                </c:pt>
                <c:pt idx="9">
                  <c:v>1074132.19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11-4DB3-954D-5AEA1B7ABDD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16681728"/>
        <c:axId val="-716679552"/>
      </c:lineChart>
      <c:dateAx>
        <c:axId val="-71668172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16679552"/>
        <c:crosses val="autoZero"/>
        <c:auto val="1"/>
        <c:lblOffset val="100"/>
        <c:baseTimeUnit val="months"/>
      </c:dateAx>
      <c:valAx>
        <c:axId val="-7166795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1668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pt-BR"/>
              <a:t>RECEITA LÍQUIDA PROJETADA X REALIZADA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PLENA.xlsx]DRE PROJETADA'!$A$50</c:f>
              <c:strCache>
                <c:ptCount val="1"/>
                <c:pt idx="0">
                  <c:v>receita liquida projetada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D5-4E24-80D3-9808979F5AD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3D5-4E24-80D3-9808979F5AD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D5-4E24-80D3-9808979F5AD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3D5-4E24-80D3-9808979F5AD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D5-4E24-80D3-9808979F5AD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3D5-4E24-80D3-9808979F5ADA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3D5-4E24-80D3-9808979F5AD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3D5-4E24-80D3-9808979F5A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PROJETADA'!$B$49:$K$49</c:f>
              <c:numCache>
                <c:formatCode>mmm\-yy</c:formatCode>
                <c:ptCount val="10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</c:numCache>
            </c:numRef>
          </c:cat>
          <c:val>
            <c:numRef>
              <c:f>'[PLANILHA RMA PLENA.xlsx]DRE PROJETADA'!$B$50:$K$50</c:f>
              <c:numCache>
                <c:formatCode>_("R$"* #,##0.00_);_("R$"* \(#,##0.00\);_("R$"* "-"??_);_(@_)</c:formatCode>
                <c:ptCount val="10"/>
                <c:pt idx="0">
                  <c:v>1614186</c:v>
                </c:pt>
                <c:pt idx="1">
                  <c:v>1614186</c:v>
                </c:pt>
                <c:pt idx="2">
                  <c:v>1614186</c:v>
                </c:pt>
                <c:pt idx="3">
                  <c:v>1614186</c:v>
                </c:pt>
                <c:pt idx="4">
                  <c:v>1614186</c:v>
                </c:pt>
                <c:pt idx="5">
                  <c:v>1614186</c:v>
                </c:pt>
                <c:pt idx="6">
                  <c:v>1614186</c:v>
                </c:pt>
                <c:pt idx="7">
                  <c:v>1614186</c:v>
                </c:pt>
                <c:pt idx="8">
                  <c:v>1614186</c:v>
                </c:pt>
                <c:pt idx="9">
                  <c:v>1614186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D5-4E24-80D3-9808979F5ADA}"/>
            </c:ext>
          </c:extLst>
        </c:ser>
        <c:ser>
          <c:idx val="1"/>
          <c:order val="1"/>
          <c:tx>
            <c:strRef>
              <c:f>'[PLANILHA RMA PLENA.xlsx]DRE PROJETADA'!$A$51</c:f>
              <c:strCache>
                <c:ptCount val="1"/>
                <c:pt idx="0">
                  <c:v>realizada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7.9752718788522248E-2"/>
                  <c:y val="4.58927087753752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3D5-4E24-80D3-9808979F5ADA}"/>
                </c:ext>
              </c:extLst>
            </c:dLbl>
            <c:dLbl>
              <c:idx val="6"/>
              <c:layout>
                <c:manualLayout>
                  <c:x val="-7.7861050885568689E-2"/>
                  <c:y val="9.49427741191385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3D5-4E24-80D3-9808979F5ADA}"/>
                </c:ext>
              </c:extLst>
            </c:dLbl>
            <c:dLbl>
              <c:idx val="8"/>
              <c:layout>
                <c:manualLayout>
                  <c:x val="-7.2186047176708137E-2"/>
                  <c:y val="0.1255990649589904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3D5-4E24-80D3-9808979F5A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PLENA.xlsx]DRE PROJETADA'!$B$49:$K$49</c:f>
              <c:numCache>
                <c:formatCode>mmm\-yy</c:formatCode>
                <c:ptCount val="10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</c:numCache>
            </c:numRef>
          </c:cat>
          <c:val>
            <c:numRef>
              <c:f>'[PLANILHA RMA PLENA.xlsx]DRE PROJETADA'!$B$51:$K$51</c:f>
              <c:numCache>
                <c:formatCode>_("R$"* #,##0.00_);_("R$"* \(#,##0.00\);_("R$"* "-"??_);_(@_)</c:formatCode>
                <c:ptCount val="10"/>
                <c:pt idx="0">
                  <c:v>2358127.2600000002</c:v>
                </c:pt>
                <c:pt idx="1">
                  <c:v>1550227.13</c:v>
                </c:pt>
                <c:pt idx="2">
                  <c:v>1812787.8399999999</c:v>
                </c:pt>
                <c:pt idx="3">
                  <c:v>1184506.7400000002</c:v>
                </c:pt>
                <c:pt idx="4">
                  <c:v>1738239.82</c:v>
                </c:pt>
                <c:pt idx="5">
                  <c:v>2540501.86</c:v>
                </c:pt>
                <c:pt idx="6">
                  <c:v>2359425.42</c:v>
                </c:pt>
                <c:pt idx="7">
                  <c:v>2221024.1</c:v>
                </c:pt>
                <c:pt idx="8">
                  <c:v>2107988.5099999998</c:v>
                </c:pt>
                <c:pt idx="9">
                  <c:v>2250390.5100000002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D5-4E24-80D3-9808979F5AD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16677376"/>
        <c:axId val="-716671392"/>
      </c:lineChart>
      <c:dateAx>
        <c:axId val="-71667737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16671392"/>
        <c:crosses val="autoZero"/>
        <c:auto val="1"/>
        <c:lblOffset val="100"/>
        <c:baseTimeUnit val="months"/>
      </c:dateAx>
      <c:valAx>
        <c:axId val="-7166713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1667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PLENA.xlsx]GRAFICOS DFC'!$A$2</c:f>
              <c:strCache>
                <c:ptCount val="1"/>
                <c:pt idx="0">
                  <c:v>Fluxos de Caixa das Atividades Operacionais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PLENA.xlsx]GRAFICOS DFC'!$E$1:$J$1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PLENA.xlsx]GRAFICOS DFC'!$E$2:$J$2</c:f>
              <c:numCache>
                <c:formatCode>_("R$"* #,##0.00_);_("R$"* \(#,##0.00\);_("R$"* "-"??_);_(@_)</c:formatCode>
                <c:ptCount val="6"/>
                <c:pt idx="0">
                  <c:v>264300.5</c:v>
                </c:pt>
                <c:pt idx="1">
                  <c:v>-10759.580000000002</c:v>
                </c:pt>
                <c:pt idx="2">
                  <c:v>-153133.57</c:v>
                </c:pt>
                <c:pt idx="3">
                  <c:v>462256.74</c:v>
                </c:pt>
                <c:pt idx="4">
                  <c:v>-223174.71999999997</c:v>
                </c:pt>
                <c:pt idx="5">
                  <c:v>98442.93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2F-4334-925C-1EF74CC4D0B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034266015"/>
        <c:axId val="1205482063"/>
      </c:lineChart>
      <c:dateAx>
        <c:axId val="1034266015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205482063"/>
        <c:crosses val="autoZero"/>
        <c:auto val="1"/>
        <c:lblOffset val="100"/>
        <c:baseTimeUnit val="months"/>
      </c:dateAx>
      <c:valAx>
        <c:axId val="120548206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034266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PLENA.xlsx]GRAFICOS DFC'!$A$4</c:f>
              <c:strCache>
                <c:ptCount val="1"/>
                <c:pt idx="0">
                  <c:v>Variações nos Ativos e Passivos Circulantes e de Longo Prazo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PLENA.xlsx]GRAFICOS DFC'!$E$3:$J$3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PLENA.xlsx]GRAFICOS DFC'!$E$4:$J$4</c:f>
              <c:numCache>
                <c:formatCode>_("R$"* #,##0.00_);_("R$"* \(#,##0.00\);_("R$"* "-"??_);_(@_)</c:formatCode>
                <c:ptCount val="6"/>
                <c:pt idx="0">
                  <c:v>-377919.2000000003</c:v>
                </c:pt>
                <c:pt idx="1">
                  <c:v>-260752.61999999994</c:v>
                </c:pt>
                <c:pt idx="2">
                  <c:v>443739.44999999972</c:v>
                </c:pt>
                <c:pt idx="3">
                  <c:v>-419426.86</c:v>
                </c:pt>
                <c:pt idx="4">
                  <c:v>761310.44000000006</c:v>
                </c:pt>
                <c:pt idx="5">
                  <c:v>-637413.47000000009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8D-4BF3-8ED4-F08D7A0A2D6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62364383"/>
        <c:axId val="1205484143"/>
      </c:lineChart>
      <c:dateAx>
        <c:axId val="136236438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205484143"/>
        <c:crosses val="autoZero"/>
        <c:auto val="1"/>
        <c:lblOffset val="100"/>
        <c:baseTimeUnit val="months"/>
      </c:dateAx>
      <c:valAx>
        <c:axId val="120548414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3623643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PLENA.xlsx]GRAFICOS DFC'!$A$6</c:f>
              <c:strCache>
                <c:ptCount val="1"/>
                <c:pt idx="0">
                  <c:v>Caixa Líquido Provenientes das  Atividades Operacionais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PLENA.xlsx]GRAFICOS DFC'!$E$5:$J$5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PLENA.xlsx]GRAFICOS DFC'!$E$6:$J$6</c:f>
              <c:numCache>
                <c:formatCode>_("R$"* #,##0.00_);_("R$"* \(#,##0.00\);_("R$"* "-"??_);_(@_)</c:formatCode>
                <c:ptCount val="6"/>
                <c:pt idx="0">
                  <c:v>-113618.7000000003</c:v>
                </c:pt>
                <c:pt idx="1">
                  <c:v>-271512.19999999995</c:v>
                </c:pt>
                <c:pt idx="2">
                  <c:v>290605.88</c:v>
                </c:pt>
                <c:pt idx="3">
                  <c:v>42829.88</c:v>
                </c:pt>
                <c:pt idx="4">
                  <c:v>538135.72</c:v>
                </c:pt>
                <c:pt idx="5">
                  <c:v>-538970.54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CF-4F42-A997-243C72D4170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56493487"/>
        <c:axId val="764980527"/>
      </c:lineChart>
      <c:dateAx>
        <c:axId val="1356493487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764980527"/>
        <c:crosses val="autoZero"/>
        <c:auto val="1"/>
        <c:lblOffset val="100"/>
        <c:baseTimeUnit val="months"/>
      </c:dateAx>
      <c:valAx>
        <c:axId val="76498052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356493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PLENA.xlsx]GRAFICOS DFC'!$A$8</c:f>
              <c:strCache>
                <c:ptCount val="1"/>
                <c:pt idx="0">
                  <c:v>Caixa Líquido Usado nas Atividades de Investimentos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6.972000972340954E-2"/>
                  <c:y val="0.1099152358398288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68-4D7F-A801-C2169E7D3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PLENA.xlsx]GRAFICOS DFC'!$E$7:$J$7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PLENA.xlsx]GRAFICOS DFC'!$E$8:$J$8</c:f>
              <c:numCache>
                <c:formatCode>_("R$"* #,##0.00_);_("R$"* \(#,##0.00\);_("R$"* "-"??_);_(@_)</c:formatCode>
                <c:ptCount val="6"/>
                <c:pt idx="0">
                  <c:v>-1220.77</c:v>
                </c:pt>
                <c:pt idx="1">
                  <c:v>0</c:v>
                </c:pt>
                <c:pt idx="2">
                  <c:v>-67372</c:v>
                </c:pt>
                <c:pt idx="3">
                  <c:v>0</c:v>
                </c:pt>
                <c:pt idx="4">
                  <c:v>-1645</c:v>
                </c:pt>
                <c:pt idx="5">
                  <c:v>-18500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B5-4F74-8318-81A30AC337E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55787311"/>
        <c:axId val="1347147279"/>
      </c:lineChart>
      <c:dateAx>
        <c:axId val="1355787311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347147279"/>
        <c:crosses val="autoZero"/>
        <c:auto val="1"/>
        <c:lblOffset val="100"/>
        <c:baseTimeUnit val="months"/>
      </c:dateAx>
      <c:valAx>
        <c:axId val="134714727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355787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'[PLANILHA RMA PLENA.xlsx]GRAFICOS DFC'!$A$10</c:f>
              <c:strCache>
                <c:ptCount val="1"/>
                <c:pt idx="0">
                  <c:v>Caixa Líquido Proveniente das Atividades de Financiamentos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PLENA.xlsx]GRAFICOS DFC'!$E$9:$J$9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PLENA.xlsx]GRAFICOS DFC'!$E$10:$J$10</c:f>
              <c:numCache>
                <c:formatCode>_("R$"* #,##0.00_);_("R$"* \(#,##0.00\);_("R$"* "-"??_);_(@_)</c:formatCode>
                <c:ptCount val="6"/>
                <c:pt idx="0">
                  <c:v>139731.16</c:v>
                </c:pt>
                <c:pt idx="1">
                  <c:v>268675.88</c:v>
                </c:pt>
                <c:pt idx="2">
                  <c:v>-224696.87</c:v>
                </c:pt>
                <c:pt idx="3">
                  <c:v>-42317.81</c:v>
                </c:pt>
                <c:pt idx="4">
                  <c:v>-518119.97</c:v>
                </c:pt>
                <c:pt idx="5">
                  <c:v>559067.57999999996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E4-4390-A259-3DFD091037C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405828303"/>
        <c:axId val="1205478319"/>
      </c:lineChart>
      <c:dateAx>
        <c:axId val="140582830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205478319"/>
        <c:crosses val="autoZero"/>
        <c:auto val="1"/>
        <c:lblOffset val="100"/>
        <c:baseTimeUnit val="months"/>
      </c:dateAx>
      <c:valAx>
        <c:axId val="120547831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405828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3425822519287828E-2"/>
          <c:y val="0.31804594195909341"/>
          <c:w val="0.90417736005746696"/>
          <c:h val="0.47706802643896629"/>
        </c:manualLayout>
      </c:layout>
      <c:lineChart>
        <c:grouping val="standard"/>
        <c:varyColors val="0"/>
        <c:ser>
          <c:idx val="0"/>
          <c:order val="0"/>
          <c:tx>
            <c:strRef>
              <c:f>'[PLANILHA RMA PLENA.xlsx]GRAFICOS DFC'!$A$12</c:f>
              <c:strCache>
                <c:ptCount val="1"/>
                <c:pt idx="0">
                  <c:v>Caixa e Equivalentes de Caixa no Final do Período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RMA PLENA.xlsx]GRAFICOS DFC'!$E$11:$J$11</c:f>
              <c:numCache>
                <c:formatCode>mmm\-yy</c:formatCode>
                <c:ptCount val="6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  <c:pt idx="3">
                  <c:v>44044</c:v>
                </c:pt>
                <c:pt idx="4">
                  <c:v>44075</c:v>
                </c:pt>
                <c:pt idx="5">
                  <c:v>44105</c:v>
                </c:pt>
              </c:numCache>
            </c:numRef>
          </c:cat>
          <c:val>
            <c:numRef>
              <c:f>'[PLANILHA RMA PLENA.xlsx]GRAFICOS DFC'!$E$12:$J$12</c:f>
              <c:numCache>
                <c:formatCode>_("R$"* #,##0.00_);_("R$"* \(#,##0.00\);_("R$"* "-"??_);_(@_)</c:formatCode>
                <c:ptCount val="6"/>
                <c:pt idx="0">
                  <c:v>37245.74</c:v>
                </c:pt>
                <c:pt idx="1">
                  <c:v>34409.420000000049</c:v>
                </c:pt>
                <c:pt idx="2">
                  <c:v>32946.430000000058</c:v>
                </c:pt>
                <c:pt idx="3">
                  <c:v>33458.500000000058</c:v>
                </c:pt>
                <c:pt idx="4">
                  <c:v>51829.250000000058</c:v>
                </c:pt>
                <c:pt idx="5">
                  <c:v>53426.289999999979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26-4C42-8128-1C808B76E2E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404213071"/>
        <c:axId val="1407672287"/>
      </c:lineChart>
      <c:dateAx>
        <c:axId val="1404213071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407672287"/>
        <c:crosses val="autoZero"/>
        <c:auto val="1"/>
        <c:lblOffset val="100"/>
        <c:baseTimeUnit val="months"/>
      </c:dateAx>
      <c:valAx>
        <c:axId val="140767228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404213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DECC1-9632-4D60-9BC5-0761566766AB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B60250-BF21-470A-B2ED-1493CE9E2A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975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745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6375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7425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6453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7581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7647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3331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8770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9633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0964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090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280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02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30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60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970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1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098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210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0351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882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8056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>
              <a:lnSpc>
                <a:spcPts val="919"/>
              </a:lnSpc>
            </a:pPr>
            <a:r>
              <a:rPr lang="pt-BR" spc="5" dirty="0"/>
              <a:t>Relatório </a:t>
            </a:r>
            <a:r>
              <a:rPr lang="pt-BR" dirty="0"/>
              <a:t>desenvolvido pela Vivante Gestão </a:t>
            </a:r>
            <a:r>
              <a:rPr lang="pt-BR" spc="5" dirty="0"/>
              <a:t>e </a:t>
            </a:r>
            <a:r>
              <a:rPr lang="pt-BR" dirty="0"/>
              <a:t>Administração Judicial, </a:t>
            </a:r>
            <a:r>
              <a:rPr lang="pt-BR" spc="5" dirty="0"/>
              <a:t>em </a:t>
            </a:r>
            <a:r>
              <a:rPr lang="pt-BR" dirty="0"/>
              <a:t>conformidade com </a:t>
            </a:r>
            <a:r>
              <a:rPr lang="pt-BR" spc="5" dirty="0"/>
              <a:t>o </a:t>
            </a:r>
            <a:r>
              <a:rPr lang="pt-BR" dirty="0"/>
              <a:t>artigo </a:t>
            </a:r>
            <a:r>
              <a:rPr lang="pt-BR" spc="5" dirty="0"/>
              <a:t>22 </a:t>
            </a:r>
            <a:r>
              <a:rPr lang="pt-BR" dirty="0"/>
              <a:t>da lei </a:t>
            </a:r>
            <a:r>
              <a:rPr lang="pt-BR" spc="5" dirty="0"/>
              <a:t>11.101/2005 e </a:t>
            </a:r>
            <a:r>
              <a:rPr lang="pt-BR" dirty="0"/>
              <a:t>para transparência com</a:t>
            </a:r>
            <a:r>
              <a:rPr lang="pt-BR" spc="80" dirty="0"/>
              <a:t> </a:t>
            </a:r>
            <a:r>
              <a:rPr lang="pt-BR" dirty="0"/>
              <a:t>os</a:t>
            </a:r>
          </a:p>
          <a:p>
            <a:pPr marL="4445">
              <a:spcBef>
                <a:spcPts val="20"/>
              </a:spcBef>
            </a:pPr>
            <a:r>
              <a:rPr lang="pt-BR" dirty="0" err="1"/>
              <a:t>stakeholders</a:t>
            </a:r>
            <a:r>
              <a:rPr lang="pt-BR" dirty="0"/>
              <a:t>. Qualquer dúvida ou questionamento </a:t>
            </a:r>
            <a:r>
              <a:rPr lang="pt-BR" spc="5" dirty="0"/>
              <a:t>entre em </a:t>
            </a:r>
            <a:r>
              <a:rPr lang="pt-BR" dirty="0"/>
              <a:t>contato através do </a:t>
            </a:r>
            <a:r>
              <a:rPr lang="pt-BR" spc="5" dirty="0"/>
              <a:t>e-mail</a:t>
            </a:r>
            <a:r>
              <a:rPr lang="pt-BR" spc="45" dirty="0"/>
              <a:t> </a:t>
            </a:r>
            <a:r>
              <a:rPr lang="pt-BR" dirty="0"/>
              <a:t>rjam@vivanteaj.com.br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44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A5449-8414-45C4-9FB4-3951049C0751}" type="datetimeFigureOut">
              <a:rPr lang="pt-BR" smtClean="0"/>
              <a:t>08/04/2021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606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vivanteaj.com.br/" TargetMode="External"/><Relationship Id="rId5" Type="http://schemas.openxmlformats.org/officeDocument/2006/relationships/hyperlink" Target="mailto:rjam@vivanteaj.com.br" TargetMode="External"/><Relationship Id="rId4" Type="http://schemas.openxmlformats.org/officeDocument/2006/relationships/hyperlink" Target="mailto:rjplena@vivanteaj.com.b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.xlsx"/><Relationship Id="rId5" Type="http://schemas.openxmlformats.org/officeDocument/2006/relationships/hyperlink" Target="mailto:rjam@vivanteaj.com.br" TargetMode="External"/><Relationship Id="rId4" Type="http://schemas.openxmlformats.org/officeDocument/2006/relationships/hyperlink" Target="mailto:rjplena@vivanteaj.com.b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rjam@vivanteaj.com.br" TargetMode="External"/><Relationship Id="rId4" Type="http://schemas.openxmlformats.org/officeDocument/2006/relationships/hyperlink" Target="mailto:rjplena@vivanteaj.com.br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jplena@vivanteaj.com.br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2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hyperlink" Target="mailto:rjplena@vivanteaj.com.br" TargetMode="External"/><Relationship Id="rId10" Type="http://schemas.openxmlformats.org/officeDocument/2006/relationships/chart" Target="../charts/chart8.xml"/><Relationship Id="rId4" Type="http://schemas.openxmlformats.org/officeDocument/2006/relationships/image" Target="../media/image3.png"/><Relationship Id="rId9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image" Target="../media/image2.pn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hyperlink" Target="mailto:rjplena@vivanteaj.com.br" TargetMode="External"/><Relationship Id="rId10" Type="http://schemas.openxmlformats.org/officeDocument/2006/relationships/chart" Target="../charts/chart13.xml"/><Relationship Id="rId4" Type="http://schemas.openxmlformats.org/officeDocument/2006/relationships/image" Target="../media/image3.png"/><Relationship Id="rId9" Type="http://schemas.openxmlformats.org/officeDocument/2006/relationships/chart" Target="../charts/char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3" Type="http://schemas.openxmlformats.org/officeDocument/2006/relationships/image" Target="../media/image2.png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4.xml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Relationship Id="rId9" Type="http://schemas.openxmlformats.org/officeDocument/2006/relationships/chart" Target="../charts/chart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image" Target="../media/image2.png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mailto:rjplena@vivanteaj.com.br" TargetMode="External"/><Relationship Id="rId10" Type="http://schemas.openxmlformats.org/officeDocument/2006/relationships/chart" Target="../charts/chart21.xml"/><Relationship Id="rId4" Type="http://schemas.openxmlformats.org/officeDocument/2006/relationships/image" Target="../media/image3.png"/><Relationship Id="rId9" Type="http://schemas.openxmlformats.org/officeDocument/2006/relationships/chart" Target="../charts/chart2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image" Target="../media/image2.png"/><Relationship Id="rId7" Type="http://schemas.openxmlformats.org/officeDocument/2006/relationships/chart" Target="../charts/chart2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2.xml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5.xml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8.xml"/><Relationship Id="rId3" Type="http://schemas.openxmlformats.org/officeDocument/2006/relationships/image" Target="../media/image2.png"/><Relationship Id="rId7" Type="http://schemas.openxmlformats.org/officeDocument/2006/relationships/chart" Target="../charts/chart2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mailto:rjplena@vivanteaj.com.br" TargetMode="External"/><Relationship Id="rId10" Type="http://schemas.openxmlformats.org/officeDocument/2006/relationships/chart" Target="../charts/chart30.xml"/><Relationship Id="rId4" Type="http://schemas.openxmlformats.org/officeDocument/2006/relationships/image" Target="../media/image3.png"/><Relationship Id="rId9" Type="http://schemas.openxmlformats.org/officeDocument/2006/relationships/chart" Target="../charts/chart2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3.xml"/><Relationship Id="rId3" Type="http://schemas.openxmlformats.org/officeDocument/2006/relationships/image" Target="../media/image2.png"/><Relationship Id="rId7" Type="http://schemas.openxmlformats.org/officeDocument/2006/relationships/chart" Target="../charts/chart3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1.xml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Relationship Id="rId9" Type="http://schemas.openxmlformats.org/officeDocument/2006/relationships/chart" Target="../charts/chart3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mailto:rjplena@vivanteaj.com.br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jplena@vivanteaj.com.br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jplena@vivanteaj.com.br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jplena@vivanteaj.com.br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jplena@vivanteaj.com.br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jplena@vivanteaj.com.br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mailto:contato@vivanteaj.com.b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vivanteaj.com.br/" TargetMode="External"/><Relationship Id="rId5" Type="http://schemas.openxmlformats.org/officeDocument/2006/relationships/image" Target="../media/image14.png"/><Relationship Id="rId4" Type="http://schemas.openxmlformats.org/officeDocument/2006/relationships/hyperlink" Target="mailto:rjplena@vivanteaj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35"/>
            <a:ext cx="1696468" cy="10691178"/>
          </a:xfrm>
          <a:custGeom>
            <a:avLst/>
            <a:gdLst/>
            <a:ahLst/>
            <a:cxnLst/>
            <a:rect l="l" t="t" r="r" b="b"/>
            <a:pathLst>
              <a:path w="1696720" h="10692765">
                <a:moveTo>
                  <a:pt x="0" y="10692384"/>
                </a:moveTo>
                <a:lnTo>
                  <a:pt x="1696212" y="10692384"/>
                </a:lnTo>
                <a:lnTo>
                  <a:pt x="1696212" y="0"/>
                </a:lnTo>
                <a:lnTo>
                  <a:pt x="0" y="0"/>
                </a:lnTo>
                <a:lnTo>
                  <a:pt x="0" y="10692384"/>
                </a:lnTo>
                <a:close/>
              </a:path>
            </a:pathLst>
          </a:custGeom>
          <a:solidFill>
            <a:srgbClr val="0C5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49987" y="9901482"/>
            <a:ext cx="472370" cy="388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CaixaDeTexto 7"/>
          <p:cNvSpPr txBox="1"/>
          <p:nvPr/>
        </p:nvSpPr>
        <p:spPr>
          <a:xfrm>
            <a:off x="2910445" y="1929689"/>
            <a:ext cx="343854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11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Mensal de Atividade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918960" y="5057162"/>
            <a:ext cx="5403397" cy="203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Empresa em Recuperação Judicial:</a:t>
            </a:r>
          </a:p>
          <a:p>
            <a:pPr algn="ctr"/>
            <a:r>
              <a:rPr lang="pt-BR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Plena Indústria de Fraldas Eireli</a:t>
            </a:r>
          </a:p>
          <a:p>
            <a:pPr algn="ctr"/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elaborado por: </a:t>
            </a:r>
          </a:p>
          <a:p>
            <a:pPr algn="ctr"/>
            <a:r>
              <a:rPr lang="pt-B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Vivante Gestão e Administração Judicial</a:t>
            </a:r>
          </a:p>
          <a:p>
            <a:pPr algn="ctr"/>
            <a:endParaRPr lang="pt-BR" sz="2115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B6CEE19-3DEB-4AD2-99A1-884135D0D2E7}"/>
              </a:ext>
            </a:extLst>
          </p:cNvPr>
          <p:cNvSpPr/>
          <p:nvPr/>
        </p:nvSpPr>
        <p:spPr>
          <a:xfrm>
            <a:off x="1777551" y="258586"/>
            <a:ext cx="5645756" cy="6751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6ª Vara Cível da Comarca de Jaboatão dos Guararapes-PE. </a:t>
            </a:r>
          </a:p>
          <a:p>
            <a:pPr algn="ctr"/>
            <a:r>
              <a:rPr lang="pt-BR" sz="1400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pt-B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467A84C-B670-4009-AA74-BF933B1B69D2}"/>
              </a:ext>
            </a:extLst>
          </p:cNvPr>
          <p:cNvSpPr txBox="1"/>
          <p:nvPr/>
        </p:nvSpPr>
        <p:spPr>
          <a:xfrm>
            <a:off x="2797075" y="2226613"/>
            <a:ext cx="3606708" cy="6018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sz="151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Mês de referência:</a:t>
            </a:r>
          </a:p>
          <a:p>
            <a:pPr algn="ctr"/>
            <a:r>
              <a:rPr lang="pt-BR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</a:rPr>
              <a:t>Fevereiro de 2021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5C05104-4008-4E82-A7A1-8150A288FCA0}"/>
              </a:ext>
            </a:extLst>
          </p:cNvPr>
          <p:cNvSpPr txBox="1"/>
          <p:nvPr/>
        </p:nvSpPr>
        <p:spPr>
          <a:xfrm>
            <a:off x="1746673" y="8762124"/>
            <a:ext cx="56042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Vivante Gestão e Administração Judicial é uma pessoa jurídica, integrada por profissionais capacitados, criada com o objetivo de exercer, com competência, responsabilidade e expertise, as atividades atribuídas pela Lei 11.101/2005 ao administrador judicial, nos processos de recuperação de empresas e de falência.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7D22A9B3-8718-4B83-9412-D47079301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228" y="10685798"/>
            <a:ext cx="399356" cy="0"/>
          </a:xfrm>
          <a:custGeom>
            <a:avLst/>
            <a:gdLst/>
            <a:ahLst/>
            <a:cxnLst/>
            <a:rect l="l" t="t" r="r" b="b"/>
            <a:pathLst>
              <a:path w="399415">
                <a:moveTo>
                  <a:pt x="0" y="0"/>
                </a:moveTo>
                <a:lnTo>
                  <a:pt x="399346" y="0"/>
                </a:lnTo>
              </a:path>
            </a:pathLst>
          </a:custGeom>
          <a:ln w="9769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0035" y="946590"/>
            <a:ext cx="473894" cy="388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52658" y="1028674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065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Fevereiro de 2021</a:t>
            </a:r>
            <a:endParaRPr lang="pt-BR" sz="15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80744" y="10339459"/>
            <a:ext cx="6750953" cy="24618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919"/>
              </a:lnSpc>
            </a:pPr>
            <a:r>
              <a:rPr spc="5" dirty="0">
                <a:solidFill>
                  <a:schemeClr val="bg1"/>
                </a:solidFill>
              </a:rPr>
              <a:t>Relatório </a:t>
            </a:r>
            <a:r>
              <a:rPr dirty="0">
                <a:solidFill>
                  <a:schemeClr val="bg1"/>
                </a:solidFill>
              </a:rPr>
              <a:t>desenvolvido pela Vivante Gestão </a:t>
            </a:r>
            <a:r>
              <a:rPr spc="5" dirty="0">
                <a:solidFill>
                  <a:schemeClr val="bg1"/>
                </a:solidFill>
              </a:rPr>
              <a:t>e </a:t>
            </a:r>
            <a:r>
              <a:rPr dirty="0">
                <a:solidFill>
                  <a:schemeClr val="bg1"/>
                </a:solidFill>
              </a:rPr>
              <a:t>Administração Judicial, </a:t>
            </a:r>
            <a:r>
              <a:rPr spc="5" dirty="0">
                <a:solidFill>
                  <a:schemeClr val="bg1"/>
                </a:solidFill>
              </a:rPr>
              <a:t>em </a:t>
            </a:r>
            <a:r>
              <a:rPr dirty="0">
                <a:solidFill>
                  <a:schemeClr val="bg1"/>
                </a:solidFill>
              </a:rPr>
              <a:t>conformidade com </a:t>
            </a:r>
            <a:r>
              <a:rPr spc="5" dirty="0">
                <a:solidFill>
                  <a:schemeClr val="bg1"/>
                </a:solidFill>
              </a:rPr>
              <a:t>o </a:t>
            </a:r>
            <a:r>
              <a:rPr dirty="0">
                <a:solidFill>
                  <a:schemeClr val="bg1"/>
                </a:solidFill>
              </a:rPr>
              <a:t>artigo </a:t>
            </a:r>
            <a:r>
              <a:rPr spc="5" dirty="0">
                <a:solidFill>
                  <a:schemeClr val="bg1"/>
                </a:solidFill>
              </a:rPr>
              <a:t>22 </a:t>
            </a:r>
            <a:r>
              <a:rPr dirty="0">
                <a:solidFill>
                  <a:schemeClr val="bg1"/>
                </a:solidFill>
              </a:rPr>
              <a:t>da lei </a:t>
            </a:r>
            <a:r>
              <a:rPr spc="5" dirty="0">
                <a:solidFill>
                  <a:schemeClr val="bg1"/>
                </a:solidFill>
              </a:rPr>
              <a:t>11.101/2005 e </a:t>
            </a:r>
            <a:r>
              <a:rPr dirty="0">
                <a:solidFill>
                  <a:schemeClr val="bg1"/>
                </a:solidFill>
              </a:rPr>
              <a:t>para transparência com</a:t>
            </a:r>
            <a:r>
              <a:rPr spc="80" dirty="0">
                <a:solidFill>
                  <a:schemeClr val="bg1"/>
                </a:solidFill>
              </a:rPr>
              <a:t> </a:t>
            </a:r>
            <a:r>
              <a:rPr dirty="0">
                <a:solidFill>
                  <a:schemeClr val="bg1"/>
                </a:solidFill>
              </a:rPr>
              <a:t>os</a:t>
            </a:r>
          </a:p>
          <a:p>
            <a:pPr marL="4445">
              <a:spcBef>
                <a:spcPts val="20"/>
              </a:spcBef>
            </a:pPr>
            <a:r>
              <a:rPr dirty="0">
                <a:solidFill>
                  <a:schemeClr val="bg1"/>
                </a:solidFill>
              </a:rPr>
              <a:t>stakeholders. Qualquer dúvida ou questionamento </a:t>
            </a:r>
            <a:r>
              <a:rPr spc="5" dirty="0">
                <a:solidFill>
                  <a:schemeClr val="bg1"/>
                </a:solidFill>
              </a:rPr>
              <a:t>entre em </a:t>
            </a:r>
            <a:r>
              <a:rPr dirty="0">
                <a:solidFill>
                  <a:schemeClr val="bg1"/>
                </a:solidFill>
              </a:rPr>
              <a:t>contato através do e-mail </a:t>
            </a: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11584" y="1592185"/>
            <a:ext cx="6820113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 – ESCLARECIMENTO:</a:t>
            </a:r>
          </a:p>
          <a:p>
            <a:pPr lvl="0" algn="just"/>
            <a:endParaRPr lang="pt-BR" sz="1200" dirty="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 algn="just"/>
            <a:r>
              <a:rPr lang="pt-BR" sz="1200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 Este relatório mensal de atividade da </a:t>
            </a:r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Plena Indústria de Fraldas Eireli</a:t>
            </a:r>
            <a:r>
              <a:rPr lang="pt-BR" sz="1200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visa expor os principais acontecimentos, situação trabalhista, balanço patrimonial, indicadores gerenciais e a demonstração de resultado da empresa a fim de auxiliar este MM. Juízo, em conformidade com a Lei 11.101/05, além de oferecer aos </a:t>
            </a:r>
            <a:r>
              <a:rPr lang="pt-BR" sz="1200" i="1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stakeholders</a:t>
            </a:r>
            <a:r>
              <a:rPr lang="pt-BR" sz="1200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uma leitura prática e direta da situação da empresa. </a:t>
            </a:r>
            <a:endParaRPr lang="pt-BR" sz="1200" dirty="0"/>
          </a:p>
          <a:p>
            <a:pPr lvl="0" algn="just"/>
            <a:r>
              <a:rPr lang="pt-BR" sz="1200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endParaRPr lang="pt-BR" sz="12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Vale salientar que o presente documento foi elaborado com base nas atividades e documentação apresentada pela Recuperanda, com auxilio de um técnico contábil inscrito no conselho regional de contabilidade sob nº PE - 030.873/O. As informações e documentos apresentados pela Recuperanda não foram auditados.</a:t>
            </a:r>
            <a:endParaRPr lang="pt-BR" sz="1000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II – RELATÓRIO BASE: </a:t>
            </a: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III – DÚVIDAS E SUGESTÕES: 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	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                      A Vivante em cumprimento ao art. 22 da Lei 11.101/2005, que prevê “fornecer, com presteza, todas as informações solicitadas pelos credores e interessados”, vem informar e disponibilizar para dúvidas, questionamentos ou sugestões, nossos canais de comunicação: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2068623" marR="2064813" algn="ctr"/>
            <a:r>
              <a:rPr lang="it-IT" sz="1200" dirty="0">
                <a:solidFill>
                  <a:srgbClr val="7E7E7E"/>
                </a:solidFill>
                <a:latin typeface="Century Gothic"/>
                <a:cs typeface="Century Gothic"/>
              </a:rPr>
              <a:t>E-mail:  </a:t>
            </a:r>
            <a:r>
              <a:rPr lang="it-IT" sz="1200" u="sng" spc="-5" dirty="0">
                <a:solidFill>
                  <a:srgbClr val="0462C1"/>
                </a:solidFill>
                <a:latin typeface="Century Gothic"/>
                <a:cs typeface="Century Gothic"/>
                <a:hlinkClick r:id="rId4"/>
              </a:rPr>
              <a:t>rjplena@vivanteaj.com.br</a:t>
            </a:r>
            <a:endParaRPr lang="it-IT" sz="1200" u="sng" spc="-5" dirty="0">
              <a:solidFill>
                <a:srgbClr val="0462C1"/>
              </a:solidFill>
              <a:latin typeface="Century Gothic"/>
              <a:cs typeface="Century Gothic"/>
            </a:endParaRPr>
          </a:p>
          <a:p>
            <a:pPr marL="2068623" marR="2064813" algn="ctr"/>
            <a:r>
              <a:rPr lang="it-IT" sz="1200" spc="-5" dirty="0">
                <a:solidFill>
                  <a:srgbClr val="7E7E7E"/>
                </a:solidFill>
                <a:latin typeface="Century Gothic"/>
                <a:cs typeface="Century Gothic"/>
              </a:rPr>
              <a:t>Telefone: </a:t>
            </a:r>
            <a:r>
              <a:rPr lang="it-IT" sz="1200" dirty="0">
                <a:solidFill>
                  <a:srgbClr val="7E7E7E"/>
                </a:solidFill>
                <a:latin typeface="Century Gothic"/>
                <a:cs typeface="Century Gothic"/>
              </a:rPr>
              <a:t>+55 </a:t>
            </a:r>
            <a:r>
              <a:rPr lang="it-IT" sz="1200" spc="-5" dirty="0">
                <a:solidFill>
                  <a:srgbClr val="7E7E7E"/>
                </a:solidFill>
                <a:latin typeface="Century Gothic"/>
                <a:cs typeface="Century Gothic"/>
              </a:rPr>
              <a:t>81 3231-7665</a:t>
            </a:r>
          </a:p>
          <a:p>
            <a:pPr algn="ctr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Sítio Eletrônico: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hlinkClick r:id="rId6"/>
              </a:rPr>
              <a:t>www.vivanteaj.com.br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B9671634-2FA3-4AAC-8F01-40D285D05A95}"/>
              </a:ext>
            </a:extLst>
          </p:cNvPr>
          <p:cNvSpPr/>
          <p:nvPr/>
        </p:nvSpPr>
        <p:spPr>
          <a:xfrm>
            <a:off x="1826130" y="83748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A213EA07-F779-4944-8D12-A0B6EA32A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916424"/>
              </p:ext>
            </p:extLst>
          </p:nvPr>
        </p:nvGraphicFramePr>
        <p:xfrm>
          <a:off x="560915" y="4605375"/>
          <a:ext cx="6521449" cy="1553691"/>
        </p:xfrm>
        <a:graphic>
          <a:graphicData uri="http://schemas.openxmlformats.org/drawingml/2006/table">
            <a:tbl>
              <a:tblPr/>
              <a:tblGrid>
                <a:gridCol w="2222634">
                  <a:extLst>
                    <a:ext uri="{9D8B030D-6E8A-4147-A177-3AD203B41FA5}">
                      <a16:colId xmlns:a16="http://schemas.microsoft.com/office/drawing/2014/main" val="2179717528"/>
                    </a:ext>
                  </a:extLst>
                </a:gridCol>
                <a:gridCol w="2222634">
                  <a:extLst>
                    <a:ext uri="{9D8B030D-6E8A-4147-A177-3AD203B41FA5}">
                      <a16:colId xmlns:a16="http://schemas.microsoft.com/office/drawing/2014/main" val="641042383"/>
                    </a:ext>
                  </a:extLst>
                </a:gridCol>
                <a:gridCol w="2076181">
                  <a:extLst>
                    <a:ext uri="{9D8B030D-6E8A-4147-A177-3AD203B41FA5}">
                      <a16:colId xmlns:a16="http://schemas.microsoft.com/office/drawing/2014/main" val="4190551432"/>
                    </a:ext>
                  </a:extLst>
                </a:gridCol>
              </a:tblGrid>
              <a:tr h="126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Resumo Andamento Processual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Documentos Analisados 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Visita (art. 22 da Lei 11.101/2005)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545563"/>
                  </a:ext>
                </a:extLst>
              </a:tr>
              <a:tr h="159276"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pt-BR" sz="8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Breve Resumo do Andamento Processual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DFC (outubro 2020)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pt-BR" sz="8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Reunião virtual com a Recuperanda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167326"/>
                  </a:ext>
                </a:extLst>
              </a:tr>
              <a:tr h="14600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Extratos Bancários outubro 2020)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5253"/>
                  </a:ext>
                </a:extLst>
              </a:tr>
              <a:tr h="14600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Balancete (outubro 2020)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360478"/>
                  </a:ext>
                </a:extLst>
              </a:tr>
              <a:tr h="13936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DRE (outubro 2020)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223326"/>
                  </a:ext>
                </a:extLst>
              </a:tr>
              <a:tr h="29200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Folha de pagamento (outubro 2020)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393007"/>
                  </a:ext>
                </a:extLst>
              </a:tr>
              <a:tr h="14600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Estoque (outubro 2020)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2451"/>
                  </a:ext>
                </a:extLst>
              </a:tr>
              <a:tr h="146003">
                <a:tc vMerge="1">
                  <a:txBody>
                    <a:bodyPr/>
                    <a:lstStyle/>
                    <a:p>
                      <a:pPr algn="ctr" rtl="0" fontAlgn="ctr"/>
                      <a:endParaRPr lang="pt-BR" sz="8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Conciliação Bancária (outubro de 2020)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pt-BR" sz="8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7470281"/>
                  </a:ext>
                </a:extLst>
              </a:tr>
              <a:tr h="146003">
                <a:tc vMerge="1">
                  <a:txBody>
                    <a:bodyPr/>
                    <a:lstStyle/>
                    <a:p>
                      <a:pPr algn="ctr" rtl="0" fontAlgn="ctr"/>
                      <a:endParaRPr lang="pt-BR" sz="8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Relatórios de Vendas da matriz (outubro de 2020)</a:t>
                      </a: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pt-BR" sz="8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636" marR="6636" marT="66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26770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3F895C95-E726-471F-B490-A018FF3F8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7" y="824310"/>
            <a:ext cx="473064" cy="388337"/>
          </a:xfrm>
          <a:prstGeom prst="rect">
            <a:avLst/>
          </a:prstGeom>
        </p:spPr>
      </p:pic>
      <p:sp>
        <p:nvSpPr>
          <p:cNvPr id="16" name="object 10">
            <a:extLst>
              <a:ext uri="{FF2B5EF4-FFF2-40B4-BE49-F238E27FC236}">
                <a16:creationId xmlns:a16="http://schemas.microsoft.com/office/drawing/2014/main" id="{FCE607D0-2230-41AC-AA59-AEB5F1AF5476}"/>
              </a:ext>
            </a:extLst>
          </p:cNvPr>
          <p:cNvSpPr txBox="1">
            <a:spLocks/>
          </p:cNvSpPr>
          <p:nvPr/>
        </p:nvSpPr>
        <p:spPr>
          <a:xfrm>
            <a:off x="572490" y="10359692"/>
            <a:ext cx="6750953" cy="2307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pt-BR"/>
            </a:defPPr>
            <a:lvl1pPr algn="ctr">
              <a:lnSpc>
                <a:spcPts val="919"/>
              </a:lnSpc>
              <a:defRPr sz="850" b="0" i="0" spc="5">
                <a:solidFill>
                  <a:srgbClr val="7E7E7E"/>
                </a:solidFill>
                <a:latin typeface="Calibri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E1EDA8E-0E8A-4C90-B807-6EB60A726CFE}"/>
              </a:ext>
            </a:extLst>
          </p:cNvPr>
          <p:cNvSpPr txBox="1"/>
          <p:nvPr/>
        </p:nvSpPr>
        <p:spPr>
          <a:xfrm>
            <a:off x="615767" y="1455354"/>
            <a:ext cx="6581163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t-BR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1. Eventos Relevantes............................................................................................................3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2. Informações financeiras/operacionais............................................................................5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3. Análise das Demonstrações de Resultados....................................................................9</a:t>
            </a:r>
          </a:p>
          <a:p>
            <a:pPr algn="just"/>
            <a:endParaRPr lang="pt-BR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4. Análise do Fluxo de Caixa e Projeções...........................................................................12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5. Situação Fiscal...................................................................................................................13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6.Acompanhamento do PRJ...............................................................................................15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7. Informações Complementares........................................................................................17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8. Conclusão e Requerimentos............................................................................................19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DE60387-1684-4968-A5E3-6864D942A5F3}"/>
              </a:ext>
            </a:extLst>
          </p:cNvPr>
          <p:cNvSpPr txBox="1"/>
          <p:nvPr/>
        </p:nvSpPr>
        <p:spPr>
          <a:xfrm>
            <a:off x="3378944" y="1419754"/>
            <a:ext cx="905462" cy="3076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1399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Sumário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79DE461-90BB-47BA-9F34-60777A42D841}"/>
              </a:ext>
            </a:extLst>
          </p:cNvPr>
          <p:cNvSpPr/>
          <p:nvPr/>
        </p:nvSpPr>
        <p:spPr>
          <a:xfrm>
            <a:off x="489255" y="5021202"/>
            <a:ext cx="4291578" cy="324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510" b="1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1. Eventos Relevantes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845689"/>
              </p:ext>
            </p:extLst>
          </p:nvPr>
        </p:nvGraphicFramePr>
        <p:xfrm>
          <a:off x="322506" y="5875412"/>
          <a:ext cx="7018338" cy="349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7551243" imgH="3345141" progId="Excel.Sheet.12">
                  <p:embed/>
                </p:oleObj>
              </mc:Choice>
              <mc:Fallback>
                <p:oleObj name="Worksheet" r:id="rId6" imgW="7551243" imgH="3345141" progId="Excel.Sheet.12">
                  <p:embed/>
                  <p:pic>
                    <p:nvPicPr>
                      <p:cNvPr id="2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06" y="5875412"/>
                        <a:ext cx="7018338" cy="349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bject 8">
            <a:extLst>
              <a:ext uri="{FF2B5EF4-FFF2-40B4-BE49-F238E27FC236}">
                <a16:creationId xmlns:a16="http://schemas.microsoft.com/office/drawing/2014/main" id="{7DF29667-C8DE-43CB-963D-6843212F6B25}"/>
              </a:ext>
            </a:extLst>
          </p:cNvPr>
          <p:cNvSpPr txBox="1"/>
          <p:nvPr/>
        </p:nvSpPr>
        <p:spPr>
          <a:xfrm>
            <a:off x="1252658" y="903984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065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Fevereiro de 2021</a:t>
            </a:r>
            <a:endParaRPr lang="pt-BR" sz="1500" dirty="0">
              <a:latin typeface="Century Gothic"/>
              <a:cs typeface="Century Gothic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A99BAC2-4530-4AAB-8281-C8952E936AC7}"/>
              </a:ext>
            </a:extLst>
          </p:cNvPr>
          <p:cNvSpPr/>
          <p:nvPr/>
        </p:nvSpPr>
        <p:spPr>
          <a:xfrm>
            <a:off x="489255" y="5364617"/>
            <a:ext cx="42915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1.1 Andamento Processual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28524F7E-03F3-459B-B0F3-0720E893AF26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</p:spTree>
    <p:extLst>
      <p:ext uri="{BB962C8B-B14F-4D97-AF65-F5344CB8AC3E}">
        <p14:creationId xmlns:p14="http://schemas.microsoft.com/office/powerpoint/2010/main" val="1451762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D092C499-EB75-4D80-BDF1-F2510B38C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7" y="845092"/>
            <a:ext cx="473064" cy="388337"/>
          </a:xfrm>
          <a:prstGeom prst="rect">
            <a:avLst/>
          </a:prstGeom>
        </p:spPr>
      </p:pic>
      <p:sp>
        <p:nvSpPr>
          <p:cNvPr id="26" name="object 10">
            <a:extLst>
              <a:ext uri="{FF2B5EF4-FFF2-40B4-BE49-F238E27FC236}">
                <a16:creationId xmlns:a16="http://schemas.microsoft.com/office/drawing/2014/main" id="{C3ACED10-7EB2-4F44-AB3D-1E5C7253BD80}"/>
              </a:ext>
            </a:extLst>
          </p:cNvPr>
          <p:cNvSpPr txBox="1">
            <a:spLocks/>
          </p:cNvSpPr>
          <p:nvPr/>
        </p:nvSpPr>
        <p:spPr>
          <a:xfrm>
            <a:off x="578241" y="10302639"/>
            <a:ext cx="6750953" cy="2307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pt-BR"/>
            </a:defPPr>
            <a:lvl1pPr algn="ctr">
              <a:lnSpc>
                <a:spcPts val="919"/>
              </a:lnSpc>
              <a:defRPr sz="850" b="0" i="0" spc="5">
                <a:solidFill>
                  <a:srgbClr val="7E7E7E"/>
                </a:solidFill>
                <a:latin typeface="Calibri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B4A9DEDB-2A3A-49B3-A5C1-20DA82334B6D}"/>
              </a:ext>
            </a:extLst>
          </p:cNvPr>
          <p:cNvSpPr txBox="1"/>
          <p:nvPr/>
        </p:nvSpPr>
        <p:spPr>
          <a:xfrm>
            <a:off x="1252658" y="924766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065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Fevereiro de 2021</a:t>
            </a:r>
            <a:endParaRPr lang="pt-BR" sz="1500" dirty="0">
              <a:latin typeface="Century Gothic"/>
              <a:cs typeface="Century Gothic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0BF7454F-A18D-4799-A3F5-24D5E79FA3FF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10452AAE-6C24-4B24-924C-4B4423A5CF45}"/>
              </a:ext>
            </a:extLst>
          </p:cNvPr>
          <p:cNvSpPr/>
          <p:nvPr/>
        </p:nvSpPr>
        <p:spPr>
          <a:xfrm>
            <a:off x="473086" y="1422911"/>
            <a:ext cx="42915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1.2 Reunião com a Recuperanda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F16FFE1-712D-4C1F-978F-26621FA394CE}"/>
              </a:ext>
            </a:extLst>
          </p:cNvPr>
          <p:cNvSpPr txBox="1"/>
          <p:nvPr/>
        </p:nvSpPr>
        <p:spPr>
          <a:xfrm>
            <a:off x="473086" y="1853787"/>
            <a:ext cx="6518264" cy="5339923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pt-BR"/>
            </a:defPPr>
            <a:lvl1pPr algn="just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pt-BR" sz="1100" dirty="0"/>
              <a:t>No presente mês a Administradora Judicial não realizou visita in loco, em razão das medidas de segurança adotadas para o enfrentamento do Covid-19, contudo, realizou reunião virtual com a Recuperanda, destacando o que segue:</a:t>
            </a:r>
          </a:p>
          <a:p>
            <a:endParaRPr lang="pt-BR" sz="1100" dirty="0"/>
          </a:p>
          <a:p>
            <a:r>
              <a:rPr lang="pt-BR" sz="1100" dirty="0"/>
              <a:t>Estavam presentes na reunião o Sr. Valmir França (contador) e o Sr. Maicon (Diretor Operacional).</a:t>
            </a:r>
          </a:p>
          <a:p>
            <a:endParaRPr lang="pt-BR" sz="1100" dirty="0"/>
          </a:p>
          <a:p>
            <a:r>
              <a:rPr lang="pt-BR" sz="1100" dirty="0">
                <a:solidFill>
                  <a:schemeClr val="bg1">
                    <a:lumMod val="50000"/>
                  </a:schemeClr>
                </a:solidFill>
                <a:latin typeface="Century Gothic"/>
              </a:rPr>
              <a:t>A Recuperanda comunicou o faturamento do mês de fevereiro de 2021, que alcançou R$ 3.030.330,07 (três milhões trinta mil trezentos e trinta reais e sete centavos) na matriz e R$ 31.826,58 (trinta e um mil oitocentos e vinte e seis reais e cinquenta e oito centavos) na filial.</a:t>
            </a:r>
          </a:p>
          <a:p>
            <a:endParaRPr lang="pt-BR" sz="1100" dirty="0"/>
          </a:p>
          <a:p>
            <a:r>
              <a:rPr lang="pt-BR" sz="1100" dirty="0">
                <a:latin typeface="Century Gothic"/>
              </a:rPr>
              <a:t>Sobre o quadro funcional, foi informado que a empresa realizou 9 (nove) demissões no mês de fevereiro de 2021, todas na distribuidora.</a:t>
            </a:r>
          </a:p>
          <a:p>
            <a:endParaRPr lang="pt-BR" sz="1100" dirty="0">
              <a:solidFill>
                <a:schemeClr val="bg1">
                  <a:lumMod val="50000"/>
                </a:schemeClr>
              </a:solidFill>
              <a:latin typeface="Century Gothic"/>
            </a:endParaRPr>
          </a:p>
          <a:p>
            <a:r>
              <a:rPr lang="pt-BR" sz="1100" dirty="0">
                <a:solidFill>
                  <a:schemeClr val="bg1">
                    <a:lumMod val="50000"/>
                  </a:schemeClr>
                </a:solidFill>
                <a:latin typeface="Century Gothic"/>
              </a:rPr>
              <a:t>Com relação à aquisição de matéria prima, a Recuperanda reiterou que o aumento dos preços nos insumos tem gerado grandes dificuldades. </a:t>
            </a:r>
          </a:p>
          <a:p>
            <a:endParaRPr lang="pt-BR" sz="1100" dirty="0">
              <a:solidFill>
                <a:schemeClr val="bg1">
                  <a:lumMod val="50000"/>
                </a:schemeClr>
              </a:solidFill>
              <a:latin typeface="Century Gothic"/>
            </a:endParaRPr>
          </a:p>
          <a:p>
            <a:r>
              <a:rPr lang="pt-BR" sz="1100" dirty="0">
                <a:solidFill>
                  <a:schemeClr val="bg1">
                    <a:lumMod val="50000"/>
                  </a:schemeClr>
                </a:solidFill>
                <a:latin typeface="Century Gothic"/>
              </a:rPr>
              <a:t>Questionados sobre o estoque, afirmaram que, no geral, a disponibilidade de matéria prima está em um nível que não causa preocupação a curto prazo. Contudo, existem produtos, como o filme e a celulose, que o giro é mais rápido e a empresa precisa comprar semanalmente.</a:t>
            </a:r>
          </a:p>
          <a:p>
            <a:r>
              <a:rPr lang="pt-BR" sz="1100" dirty="0">
                <a:solidFill>
                  <a:schemeClr val="bg1">
                    <a:lumMod val="50000"/>
                  </a:schemeClr>
                </a:solidFill>
                <a:latin typeface="Century Gothic"/>
              </a:rPr>
              <a:t> </a:t>
            </a:r>
            <a:endParaRPr lang="pt-BR" sz="1100" dirty="0">
              <a:latin typeface="Century Gothic"/>
            </a:endParaRPr>
          </a:p>
          <a:p>
            <a:r>
              <a:rPr lang="pt-BR" sz="1100" dirty="0">
                <a:latin typeface="Century Gothic"/>
              </a:rPr>
              <a:t>A empresa contou que está próxima de realizar mais uma negociação de parcelamento com a Sefaz-PE. Em relação aos impostos federais, informou que também está próxima de finalizar a proposta de parcelamento da dívida tributária.</a:t>
            </a:r>
          </a:p>
          <a:p>
            <a:endParaRPr lang="pt-BR" sz="1100" dirty="0"/>
          </a:p>
          <a:p>
            <a:r>
              <a:rPr lang="pt-BR" sz="1100" dirty="0"/>
              <a:t>A Recuperanda frisou que pararam momentaneamente as obras que vinham realizando na fábrica, devido as dificuldades financeiras e também a pandemia.</a:t>
            </a:r>
          </a:p>
          <a:p>
            <a:endParaRPr lang="pt-BR" sz="1100" dirty="0"/>
          </a:p>
          <a:p>
            <a:r>
              <a:rPr lang="pt-BR" sz="1100" dirty="0"/>
              <a:t>Por fim, evidenciou que segurou o lançamento do novo produto no mercado devido a alta nos preços em 2021.</a:t>
            </a:r>
          </a:p>
        </p:txBody>
      </p:sp>
    </p:spTree>
    <p:extLst>
      <p:ext uri="{BB962C8B-B14F-4D97-AF65-F5344CB8AC3E}">
        <p14:creationId xmlns:p14="http://schemas.microsoft.com/office/powerpoint/2010/main" val="793325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90B1A556-31D2-4475-A2FC-B05BD8F01858}"/>
              </a:ext>
            </a:extLst>
          </p:cNvPr>
          <p:cNvSpPr/>
          <p:nvPr/>
        </p:nvSpPr>
        <p:spPr>
          <a:xfrm>
            <a:off x="884787" y="1420824"/>
            <a:ext cx="4559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2. </a:t>
            </a:r>
            <a:r>
              <a:rPr lang="pt-BR" sz="1400" b="1" u="sng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Informações financeiras / Operacionais </a:t>
            </a:r>
            <a:endParaRPr lang="pt-BR" sz="1400" b="1" u="sng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9" name="Picture 4" descr="Gráfico de barras financeiro Ícone grátis">
            <a:extLst>
              <a:ext uri="{FF2B5EF4-FFF2-40B4-BE49-F238E27FC236}">
                <a16:creationId xmlns:a16="http://schemas.microsoft.com/office/drawing/2014/main" id="{D092730D-6D86-4FE8-897E-B87CC7720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04" y="1420824"/>
            <a:ext cx="262196" cy="2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2A59B92-50A2-4896-8C1E-A6A3084F6AAF}"/>
              </a:ext>
            </a:extLst>
          </p:cNvPr>
          <p:cNvSpPr txBox="1"/>
          <p:nvPr/>
        </p:nvSpPr>
        <p:spPr>
          <a:xfrm>
            <a:off x="712202" y="1675770"/>
            <a:ext cx="64135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2.1 Análise das principais movimentações do balanço patrimonial indicando as principais contas patrimoniais no ativo e passivo.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4C3F932F-C806-45CE-B882-392F75FA3AE5}"/>
              </a:ext>
            </a:extLst>
          </p:cNvPr>
          <p:cNvSpPr/>
          <p:nvPr/>
        </p:nvSpPr>
        <p:spPr>
          <a:xfrm>
            <a:off x="460375" y="2137732"/>
            <a:ext cx="6686550" cy="646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 seguir, resumo do Balanço Patrimonial dos últimos 6 meses, feito baseando-se inteiramente na documentação enviada pela Recuperanda, seguido de gráficos das principais contas.</a:t>
            </a: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0089169"/>
              </p:ext>
            </p:extLst>
          </p:nvPr>
        </p:nvGraphicFramePr>
        <p:xfrm>
          <a:off x="624919" y="2845686"/>
          <a:ext cx="6456968" cy="2127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00000000-0008-0000-08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914650"/>
              </p:ext>
            </p:extLst>
          </p:nvPr>
        </p:nvGraphicFramePr>
        <p:xfrm>
          <a:off x="624919" y="5048767"/>
          <a:ext cx="6456968" cy="1210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9808AE23-72E2-4221-953E-4BB4FD930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90918"/>
              </p:ext>
            </p:extLst>
          </p:nvPr>
        </p:nvGraphicFramePr>
        <p:xfrm>
          <a:off x="301622" y="6463023"/>
          <a:ext cx="6956426" cy="1138965"/>
        </p:xfrm>
        <a:graphic>
          <a:graphicData uri="http://schemas.openxmlformats.org/drawingml/2006/table">
            <a:tbl>
              <a:tblPr/>
              <a:tblGrid>
                <a:gridCol w="1811225">
                  <a:extLst>
                    <a:ext uri="{9D8B030D-6E8A-4147-A177-3AD203B41FA5}">
                      <a16:colId xmlns:a16="http://schemas.microsoft.com/office/drawing/2014/main" val="1436360248"/>
                    </a:ext>
                  </a:extLst>
                </a:gridCol>
                <a:gridCol w="880596">
                  <a:extLst>
                    <a:ext uri="{9D8B030D-6E8A-4147-A177-3AD203B41FA5}">
                      <a16:colId xmlns:a16="http://schemas.microsoft.com/office/drawing/2014/main" val="4260763000"/>
                    </a:ext>
                  </a:extLst>
                </a:gridCol>
                <a:gridCol w="880596">
                  <a:extLst>
                    <a:ext uri="{9D8B030D-6E8A-4147-A177-3AD203B41FA5}">
                      <a16:colId xmlns:a16="http://schemas.microsoft.com/office/drawing/2014/main" val="721035550"/>
                    </a:ext>
                  </a:extLst>
                </a:gridCol>
                <a:gridCol w="880596">
                  <a:extLst>
                    <a:ext uri="{9D8B030D-6E8A-4147-A177-3AD203B41FA5}">
                      <a16:colId xmlns:a16="http://schemas.microsoft.com/office/drawing/2014/main" val="3010715097"/>
                    </a:ext>
                  </a:extLst>
                </a:gridCol>
                <a:gridCol w="827226">
                  <a:extLst>
                    <a:ext uri="{9D8B030D-6E8A-4147-A177-3AD203B41FA5}">
                      <a16:colId xmlns:a16="http://schemas.microsoft.com/office/drawing/2014/main" val="2237196315"/>
                    </a:ext>
                  </a:extLst>
                </a:gridCol>
                <a:gridCol w="774487">
                  <a:extLst>
                    <a:ext uri="{9D8B030D-6E8A-4147-A177-3AD203B41FA5}">
                      <a16:colId xmlns:a16="http://schemas.microsoft.com/office/drawing/2014/main" val="491713378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1503868374"/>
                    </a:ext>
                  </a:extLst>
                </a:gridCol>
              </a:tblGrid>
              <a:tr h="219286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mai/20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jun/20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jul/20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ago/20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set/20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out/20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977179"/>
                  </a:ext>
                </a:extLst>
              </a:tr>
              <a:tr h="219286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CAIXA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1.907,84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1.348,14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1.744,62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1.497,40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4.613,81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6.964,28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7544154"/>
                  </a:ext>
                </a:extLst>
              </a:tr>
              <a:tr h="219286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BANCOS COM MOVIMENTO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9.499,79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239,80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211,99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  59,76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 42,02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6.679,91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638951"/>
                  </a:ext>
                </a:extLst>
              </a:tr>
              <a:tr h="219286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APLICAÇÕES FINANCEIRAS COM LIQUIDEZ IMEDIATA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25.838,11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32.821,48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30.989,82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31.901,34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47.173,42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39.782,10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931886"/>
                  </a:ext>
                </a:extLst>
              </a:tr>
              <a:tr h="23025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sng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DISPONÍVEL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37.245,74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34.409,42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32.946,43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33.458,50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51.829,25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53.426,29 </a:t>
                      </a:r>
                    </a:p>
                  </a:txBody>
                  <a:tcPr marL="7017" marR="7017" marT="70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619418"/>
                  </a:ext>
                </a:extLst>
              </a:tr>
            </a:tbl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00000000-0008-0000-08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710294"/>
              </p:ext>
            </p:extLst>
          </p:nvPr>
        </p:nvGraphicFramePr>
        <p:xfrm>
          <a:off x="624919" y="8060297"/>
          <a:ext cx="6456968" cy="1797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968663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0000000-0008-0000-08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3447777"/>
              </p:ext>
            </p:extLst>
          </p:nvPr>
        </p:nvGraphicFramePr>
        <p:xfrm>
          <a:off x="689581" y="1316394"/>
          <a:ext cx="6457141" cy="1613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00000000-0008-0000-08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1842625"/>
              </p:ext>
            </p:extLst>
          </p:nvPr>
        </p:nvGraphicFramePr>
        <p:xfrm>
          <a:off x="668562" y="3069021"/>
          <a:ext cx="6457140" cy="1820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FE00C3B2-B762-4FB7-B5C5-88B9031338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390070"/>
              </p:ext>
            </p:extLst>
          </p:nvPr>
        </p:nvGraphicFramePr>
        <p:xfrm>
          <a:off x="1116991" y="5160447"/>
          <a:ext cx="5652109" cy="1745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00000000-0008-0000-08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720166"/>
              </p:ext>
            </p:extLst>
          </p:nvPr>
        </p:nvGraphicFramePr>
        <p:xfrm>
          <a:off x="668562" y="7041876"/>
          <a:ext cx="6457140" cy="999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92796901-14FB-4EC1-B641-7957A5FCCA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5959230"/>
              </p:ext>
            </p:extLst>
          </p:nvPr>
        </p:nvGraphicFramePr>
        <p:xfrm>
          <a:off x="668561" y="8021086"/>
          <a:ext cx="6457140" cy="2223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1074047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0000000-0008-0000-08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6067588"/>
              </p:ext>
            </p:extLst>
          </p:nvPr>
        </p:nvGraphicFramePr>
        <p:xfrm>
          <a:off x="624919" y="1322926"/>
          <a:ext cx="6309281" cy="1800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00000000-0008-0000-08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8159310"/>
              </p:ext>
            </p:extLst>
          </p:nvPr>
        </p:nvGraphicFramePr>
        <p:xfrm>
          <a:off x="624919" y="3174612"/>
          <a:ext cx="6309281" cy="1800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00000000-0008-0000-08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07695"/>
              </p:ext>
            </p:extLst>
          </p:nvPr>
        </p:nvGraphicFramePr>
        <p:xfrm>
          <a:off x="624919" y="5069932"/>
          <a:ext cx="6309281" cy="162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00000000-0008-0000-08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9138539"/>
              </p:ext>
            </p:extLst>
          </p:nvPr>
        </p:nvGraphicFramePr>
        <p:xfrm>
          <a:off x="624919" y="6794296"/>
          <a:ext cx="6309281" cy="1243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00000000-0008-0000-08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9467541"/>
              </p:ext>
            </p:extLst>
          </p:nvPr>
        </p:nvGraphicFramePr>
        <p:xfrm>
          <a:off x="624919" y="8221110"/>
          <a:ext cx="6309281" cy="1539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135939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0190127-6FAE-4ACB-B8F9-0E59BC58469A}"/>
              </a:ext>
            </a:extLst>
          </p:cNvPr>
          <p:cNvSpPr txBox="1"/>
          <p:nvPr/>
        </p:nvSpPr>
        <p:spPr>
          <a:xfrm>
            <a:off x="624919" y="1553466"/>
            <a:ext cx="641350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2.2 Situação Trabalhista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97CC9D3-EE2C-4853-AEA6-A9F7A8E1E404}"/>
              </a:ext>
            </a:extLst>
          </p:cNvPr>
          <p:cNvSpPr/>
          <p:nvPr/>
        </p:nvSpPr>
        <p:spPr>
          <a:xfrm>
            <a:off x="488394" y="8642152"/>
            <a:ext cx="66865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pt-BR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0658347"/>
              </p:ext>
            </p:extLst>
          </p:nvPr>
        </p:nvGraphicFramePr>
        <p:xfrm>
          <a:off x="1085847" y="1831278"/>
          <a:ext cx="5387975" cy="2437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3343303"/>
              </p:ext>
            </p:extLst>
          </p:nvPr>
        </p:nvGraphicFramePr>
        <p:xfrm>
          <a:off x="624919" y="4285811"/>
          <a:ext cx="6239033" cy="1453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1537441"/>
              </p:ext>
            </p:extLst>
          </p:nvPr>
        </p:nvGraphicFramePr>
        <p:xfrm>
          <a:off x="624918" y="5888225"/>
          <a:ext cx="6239033" cy="1453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7210809"/>
              </p:ext>
            </p:extLst>
          </p:nvPr>
        </p:nvGraphicFramePr>
        <p:xfrm>
          <a:off x="624918" y="7705289"/>
          <a:ext cx="6239033" cy="1453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431041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5E82E9A-DBE5-4911-8CA9-5997374AAB40}"/>
              </a:ext>
            </a:extLst>
          </p:cNvPr>
          <p:cNvSpPr/>
          <p:nvPr/>
        </p:nvSpPr>
        <p:spPr>
          <a:xfrm>
            <a:off x="802864" y="1589161"/>
            <a:ext cx="5953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3. Análise das Demonstração de Resultados</a:t>
            </a:r>
          </a:p>
        </p:txBody>
      </p:sp>
      <p:pic>
        <p:nvPicPr>
          <p:cNvPr id="10" name="Picture 2" descr="Análise do gráfico Ícone grátis">
            <a:extLst>
              <a:ext uri="{FF2B5EF4-FFF2-40B4-BE49-F238E27FC236}">
                <a16:creationId xmlns:a16="http://schemas.microsoft.com/office/drawing/2014/main" id="{5D2B3B6D-E953-4349-A57E-F75ECB2C3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76" y="1593769"/>
            <a:ext cx="303169" cy="30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B23CBD2-1479-45BB-BF35-4A65A4A2EA58}"/>
              </a:ext>
            </a:extLst>
          </p:cNvPr>
          <p:cNvSpPr txBox="1"/>
          <p:nvPr/>
        </p:nvSpPr>
        <p:spPr>
          <a:xfrm>
            <a:off x="802864" y="1901572"/>
            <a:ext cx="6411913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3.1 Análise do faturamento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8F66E09-9385-4EF3-B1D4-2D5D42D21839}"/>
              </a:ext>
            </a:extLst>
          </p:cNvPr>
          <p:cNvSpPr/>
          <p:nvPr/>
        </p:nvSpPr>
        <p:spPr>
          <a:xfrm>
            <a:off x="386487" y="2223727"/>
            <a:ext cx="69564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 acordo com </a:t>
            </a:r>
            <a:r>
              <a:rPr lang="pt-BR" sz="1200" b="1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informações recebidas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esta Administradora Judicial realizou resumo dos faturamento da Recuperanda, demonstrado a seguir: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FEF6864-A1D5-4C72-82DB-E39C21BCBC60}"/>
              </a:ext>
            </a:extLst>
          </p:cNvPr>
          <p:cNvSpPr txBox="1"/>
          <p:nvPr/>
        </p:nvSpPr>
        <p:spPr>
          <a:xfrm>
            <a:off x="801277" y="4883546"/>
            <a:ext cx="64135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3.2 índices de liquidez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C497556-820A-496C-B222-9B78EA6AA656}"/>
              </a:ext>
            </a:extLst>
          </p:cNvPr>
          <p:cNvSpPr/>
          <p:nvPr/>
        </p:nvSpPr>
        <p:spPr>
          <a:xfrm>
            <a:off x="735161" y="6385574"/>
            <a:ext cx="6413498" cy="46196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pt-PT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Representa a capacidade da empresa em cumprir com suas obrigações a médio e longo prazo.</a:t>
            </a:r>
            <a:endParaRPr lang="pt-BR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ECC3051-30FA-4B49-A57F-6476063533DA}"/>
              </a:ext>
            </a:extLst>
          </p:cNvPr>
          <p:cNvSpPr/>
          <p:nvPr/>
        </p:nvSpPr>
        <p:spPr>
          <a:xfrm>
            <a:off x="735161" y="7968152"/>
            <a:ext cx="6413498" cy="4619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pt-PT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Mede a capacidade de uma empresa em cumprir com suas obrigações no curto prazo.</a:t>
            </a:r>
            <a:endParaRPr lang="pt-BR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094711C-5D95-4C3C-BA23-F9D5A5F518CB}"/>
              </a:ext>
            </a:extLst>
          </p:cNvPr>
          <p:cNvSpPr/>
          <p:nvPr/>
        </p:nvSpPr>
        <p:spPr>
          <a:xfrm>
            <a:off x="735160" y="9521075"/>
            <a:ext cx="6413499" cy="6461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pt-PT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Similar a Liquidez Corrente, porém, os estoques não entram no cálculo, isso se deve ao fato de que os estoques nem sempre podem ser computados diretamente no patrimônio da</a:t>
            </a:r>
            <a:r>
              <a:rPr lang="pt-PT" sz="1200" spc="-14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pt-PT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empresa</a:t>
            </a:r>
            <a:endParaRPr lang="pt-BR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B1A1132C-F8DC-486B-B4DB-E073ED8E69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006941"/>
              </p:ext>
            </p:extLst>
          </p:nvPr>
        </p:nvGraphicFramePr>
        <p:xfrm>
          <a:off x="386487" y="2723364"/>
          <a:ext cx="6738055" cy="2069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7" name="Gráfico 26">
            <a:extLst>
              <a:ext uri="{FF2B5EF4-FFF2-40B4-BE49-F238E27FC236}">
                <a16:creationId xmlns:a16="http://schemas.microsoft.com/office/drawing/2014/main" id="{00000000-0008-0000-0B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852818"/>
              </p:ext>
            </p:extLst>
          </p:nvPr>
        </p:nvGraphicFramePr>
        <p:xfrm>
          <a:off x="881509" y="5311678"/>
          <a:ext cx="5966380" cy="967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8" name="Gráfico 27">
            <a:extLst>
              <a:ext uri="{FF2B5EF4-FFF2-40B4-BE49-F238E27FC236}">
                <a16:creationId xmlns:a16="http://schemas.microsoft.com/office/drawing/2014/main" id="{00000000-0008-0000-0B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3840976"/>
              </p:ext>
            </p:extLst>
          </p:nvPr>
        </p:nvGraphicFramePr>
        <p:xfrm>
          <a:off x="881509" y="6877192"/>
          <a:ext cx="5966379" cy="99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00000000-0008-0000-0B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8265049"/>
              </p:ext>
            </p:extLst>
          </p:nvPr>
        </p:nvGraphicFramePr>
        <p:xfrm>
          <a:off x="881509" y="8537727"/>
          <a:ext cx="5943005" cy="983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799491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2D1318A-6E92-40CD-8D1C-7A2A6B1D3240}"/>
              </a:ext>
            </a:extLst>
          </p:cNvPr>
          <p:cNvSpPr txBox="1"/>
          <p:nvPr/>
        </p:nvSpPr>
        <p:spPr>
          <a:xfrm>
            <a:off x="522784" y="1303135"/>
            <a:ext cx="64119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3.3  Receita Bruta x Receita Líquida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456CD2F-3908-49FF-946C-1F0A762BD46E}"/>
              </a:ext>
            </a:extLst>
          </p:cNvPr>
          <p:cNvSpPr txBox="1"/>
          <p:nvPr/>
        </p:nvSpPr>
        <p:spPr>
          <a:xfrm>
            <a:off x="624919" y="7981486"/>
            <a:ext cx="64119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3.5 Lucro Bruto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B9C1E25-9957-4597-AC61-5C841CE7CE1B}"/>
              </a:ext>
            </a:extLst>
          </p:cNvPr>
          <p:cNvSpPr txBox="1"/>
          <p:nvPr/>
        </p:nvSpPr>
        <p:spPr>
          <a:xfrm>
            <a:off x="522779" y="3428271"/>
            <a:ext cx="64119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3.4 Custos da Mercadoria Vendida</a:t>
            </a:r>
          </a:p>
        </p:txBody>
      </p: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3C55AF18-2909-41A5-8BD8-52E24F539D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4036094"/>
              </p:ext>
            </p:extLst>
          </p:nvPr>
        </p:nvGraphicFramePr>
        <p:xfrm>
          <a:off x="568623" y="1553701"/>
          <a:ext cx="6425343" cy="1848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00000000-0008-0000-05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6023737"/>
              </p:ext>
            </p:extLst>
          </p:nvPr>
        </p:nvGraphicFramePr>
        <p:xfrm>
          <a:off x="565645" y="3565990"/>
          <a:ext cx="6369047" cy="1546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AB611E3A-4FA1-496A-8567-F138B86AB6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2294720"/>
              </p:ext>
            </p:extLst>
          </p:nvPr>
        </p:nvGraphicFramePr>
        <p:xfrm>
          <a:off x="624951" y="8211200"/>
          <a:ext cx="6309772" cy="1844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Retângulo 14">
            <a:extLst>
              <a:ext uri="{FF2B5EF4-FFF2-40B4-BE49-F238E27FC236}">
                <a16:creationId xmlns:a16="http://schemas.microsoft.com/office/drawing/2014/main" id="{0AA6BA3A-315C-4F6D-9D3E-907B108165A5}"/>
              </a:ext>
            </a:extLst>
          </p:cNvPr>
          <p:cNvSpPr/>
          <p:nvPr/>
        </p:nvSpPr>
        <p:spPr>
          <a:xfrm>
            <a:off x="580467" y="5230350"/>
            <a:ext cx="641349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pt-PT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A Recuperanda enviou notas fiscais de compra de matéria prima para essa Administradora Judicial, que realizou comparação entre o preço unitário de  produtos comprados no início e no final do ano de 2020.</a:t>
            </a:r>
            <a:endParaRPr lang="pt-BR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84F1B28-FBA0-4247-BC0D-0E85ABAD9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055829"/>
              </p:ext>
            </p:extLst>
          </p:nvPr>
        </p:nvGraphicFramePr>
        <p:xfrm>
          <a:off x="410068" y="5911090"/>
          <a:ext cx="3340100" cy="868680"/>
        </p:xfrm>
        <a:graphic>
          <a:graphicData uri="http://schemas.openxmlformats.org/drawingml/2006/table">
            <a:tbl>
              <a:tblPr/>
              <a:tblGrid>
                <a:gridCol w="1526080">
                  <a:extLst>
                    <a:ext uri="{9D8B030D-6E8A-4147-A177-3AD203B41FA5}">
                      <a16:colId xmlns:a16="http://schemas.microsoft.com/office/drawing/2014/main" val="1113586339"/>
                    </a:ext>
                  </a:extLst>
                </a:gridCol>
                <a:gridCol w="889734">
                  <a:extLst>
                    <a:ext uri="{9D8B030D-6E8A-4147-A177-3AD203B41FA5}">
                      <a16:colId xmlns:a16="http://schemas.microsoft.com/office/drawing/2014/main" val="847797588"/>
                    </a:ext>
                  </a:extLst>
                </a:gridCol>
                <a:gridCol w="924286">
                  <a:extLst>
                    <a:ext uri="{9D8B030D-6E8A-4147-A177-3AD203B41FA5}">
                      <a16:colId xmlns:a16="http://schemas.microsoft.com/office/drawing/2014/main" val="2406981747"/>
                    </a:ext>
                  </a:extLst>
                </a:gridCol>
              </a:tblGrid>
              <a:tr h="780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FAZTAPE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FITA BILAMINADA VERDE 50MM X 750M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029627"/>
                  </a:ext>
                </a:extLst>
              </a:tr>
              <a:tr h="399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mai/20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dez/20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992822"/>
                  </a:ext>
                </a:extLst>
              </a:tr>
              <a:tr h="780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PREÇO UNITÁRIO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140,62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150,00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5897399"/>
                  </a:ext>
                </a:extLst>
              </a:tr>
              <a:tr h="399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AUMENTO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478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D9FE094-8B73-4D75-A097-CD31387A4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546796"/>
              </p:ext>
            </p:extLst>
          </p:nvPr>
        </p:nvGraphicFramePr>
        <p:xfrm>
          <a:off x="4056381" y="5911091"/>
          <a:ext cx="3340100" cy="868680"/>
        </p:xfrm>
        <a:graphic>
          <a:graphicData uri="http://schemas.openxmlformats.org/drawingml/2006/table">
            <a:tbl>
              <a:tblPr/>
              <a:tblGrid>
                <a:gridCol w="1526079">
                  <a:extLst>
                    <a:ext uri="{9D8B030D-6E8A-4147-A177-3AD203B41FA5}">
                      <a16:colId xmlns:a16="http://schemas.microsoft.com/office/drawing/2014/main" val="945315520"/>
                    </a:ext>
                  </a:extLst>
                </a:gridCol>
                <a:gridCol w="889735">
                  <a:extLst>
                    <a:ext uri="{9D8B030D-6E8A-4147-A177-3AD203B41FA5}">
                      <a16:colId xmlns:a16="http://schemas.microsoft.com/office/drawing/2014/main" val="3587016780"/>
                    </a:ext>
                  </a:extLst>
                </a:gridCol>
                <a:gridCol w="924286">
                  <a:extLst>
                    <a:ext uri="{9D8B030D-6E8A-4147-A177-3AD203B41FA5}">
                      <a16:colId xmlns:a16="http://schemas.microsoft.com/office/drawing/2014/main" val="2622990796"/>
                    </a:ext>
                  </a:extLst>
                </a:gridCol>
              </a:tblGrid>
              <a:tr h="14724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GAMA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TECIDO NÃO TECIDO 12GRS/M2 X 110 MM LARG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712395"/>
                  </a:ext>
                </a:extLst>
              </a:tr>
              <a:tr h="6087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abr/20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dez/20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574868"/>
                  </a:ext>
                </a:extLst>
              </a:tr>
              <a:tr h="11910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PREÇO UNITÁRIO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0,18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0,26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606544"/>
                  </a:ext>
                </a:extLst>
              </a:tr>
              <a:tr h="6087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AUMENTO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62697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75ED52D-45BD-4C1E-BED5-A46771D7C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968784"/>
              </p:ext>
            </p:extLst>
          </p:nvPr>
        </p:nvGraphicFramePr>
        <p:xfrm>
          <a:off x="410068" y="6914942"/>
          <a:ext cx="3340100" cy="868680"/>
        </p:xfrm>
        <a:graphic>
          <a:graphicData uri="http://schemas.openxmlformats.org/drawingml/2006/table">
            <a:tbl>
              <a:tblPr/>
              <a:tblGrid>
                <a:gridCol w="1526080">
                  <a:extLst>
                    <a:ext uri="{9D8B030D-6E8A-4147-A177-3AD203B41FA5}">
                      <a16:colId xmlns:a16="http://schemas.microsoft.com/office/drawing/2014/main" val="1554944561"/>
                    </a:ext>
                  </a:extLst>
                </a:gridCol>
                <a:gridCol w="889734">
                  <a:extLst>
                    <a:ext uri="{9D8B030D-6E8A-4147-A177-3AD203B41FA5}">
                      <a16:colId xmlns:a16="http://schemas.microsoft.com/office/drawing/2014/main" val="1943402405"/>
                    </a:ext>
                  </a:extLst>
                </a:gridCol>
                <a:gridCol w="924286">
                  <a:extLst>
                    <a:ext uri="{9D8B030D-6E8A-4147-A177-3AD203B41FA5}">
                      <a16:colId xmlns:a16="http://schemas.microsoft.com/office/drawing/2014/main" val="35870023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GAMA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TECIDO NÃO TECIDO 9GRS/M2 X 310 MM LARG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041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mar/20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dez/20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5626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PREÇO UNITÁRIO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0,13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0,21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8963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AUMENTO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580857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7CD4D027-D3F7-4ADD-BEED-1082BC386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09215"/>
              </p:ext>
            </p:extLst>
          </p:nvPr>
        </p:nvGraphicFramePr>
        <p:xfrm>
          <a:off x="4056381" y="6914942"/>
          <a:ext cx="3340099" cy="868680"/>
        </p:xfrm>
        <a:graphic>
          <a:graphicData uri="http://schemas.openxmlformats.org/drawingml/2006/table">
            <a:tbl>
              <a:tblPr/>
              <a:tblGrid>
                <a:gridCol w="1622337">
                  <a:extLst>
                    <a:ext uri="{9D8B030D-6E8A-4147-A177-3AD203B41FA5}">
                      <a16:colId xmlns:a16="http://schemas.microsoft.com/office/drawing/2014/main" val="2791041039"/>
                    </a:ext>
                  </a:extLst>
                </a:gridCol>
                <a:gridCol w="945853">
                  <a:extLst>
                    <a:ext uri="{9D8B030D-6E8A-4147-A177-3AD203B41FA5}">
                      <a16:colId xmlns:a16="http://schemas.microsoft.com/office/drawing/2014/main" val="997111001"/>
                    </a:ext>
                  </a:extLst>
                </a:gridCol>
                <a:gridCol w="771909">
                  <a:extLst>
                    <a:ext uri="{9D8B030D-6E8A-4147-A177-3AD203B41FA5}">
                      <a16:colId xmlns:a16="http://schemas.microsoft.com/office/drawing/2014/main" val="32584625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MOTECH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FILME LISO 75X0,0207 (19g) MICROGOFR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0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fev/20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dez/20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467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PREÇO UNITÁRIO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10,00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13,50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2101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AUMENTO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214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366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6D5BAA0-0E59-4145-868A-571CF3B435E3}"/>
              </a:ext>
            </a:extLst>
          </p:cNvPr>
          <p:cNvSpPr txBox="1"/>
          <p:nvPr/>
        </p:nvSpPr>
        <p:spPr>
          <a:xfrm>
            <a:off x="460375" y="1351521"/>
            <a:ext cx="64119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3.6 Receita x Resultado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34DFCB5-54DE-46CE-AB46-92668E9CBF97}"/>
              </a:ext>
            </a:extLst>
          </p:cNvPr>
          <p:cNvSpPr txBox="1"/>
          <p:nvPr/>
        </p:nvSpPr>
        <p:spPr>
          <a:xfrm>
            <a:off x="299763" y="4361918"/>
            <a:ext cx="6960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rPr>
              <a:t>De acordo com a DRE projetada no Plano de Recuperação Judicial,  a média  mensal da RECEITA BRUTA da empresa, no ano de 2020,  seria R$ 1.919.000,00 (um milhão novecentos e dezenove mil). A seguir, gráfico comparativo de como vem se realizando a receita comparado com aquela projetada.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E97A3F6-DE68-4134-A97E-80BEBF13AF7C}"/>
              </a:ext>
            </a:extLst>
          </p:cNvPr>
          <p:cNvSpPr/>
          <p:nvPr/>
        </p:nvSpPr>
        <p:spPr>
          <a:xfrm>
            <a:off x="460375" y="4019845"/>
            <a:ext cx="50881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3.7. Comparativo DRE Projetada X Realizada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C5A3C9D-0E0F-43B2-9B50-374D1ADF29FA}"/>
              </a:ext>
            </a:extLst>
          </p:cNvPr>
          <p:cNvSpPr txBox="1"/>
          <p:nvPr/>
        </p:nvSpPr>
        <p:spPr>
          <a:xfrm>
            <a:off x="267386" y="8310401"/>
            <a:ext cx="6895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rPr>
              <a:t>Levando em consideração a sazonalidade do faturamento, a Vivante destaca que até o presente momento foi cumprido aproximadamente 127% do previsto para o ano de 2020.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2EE0046F-8DF6-49DA-BB8F-1072903511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379560"/>
              </p:ext>
            </p:extLst>
          </p:nvPr>
        </p:nvGraphicFramePr>
        <p:xfrm>
          <a:off x="568623" y="1827437"/>
          <a:ext cx="6594150" cy="1723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028746"/>
              </p:ext>
            </p:extLst>
          </p:nvPr>
        </p:nvGraphicFramePr>
        <p:xfrm>
          <a:off x="390219" y="5360145"/>
          <a:ext cx="6950958" cy="2589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705033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0C19961-8265-4B65-AFE1-A826D9904850}"/>
              </a:ext>
            </a:extLst>
          </p:cNvPr>
          <p:cNvSpPr txBox="1"/>
          <p:nvPr/>
        </p:nvSpPr>
        <p:spPr>
          <a:xfrm>
            <a:off x="514498" y="5081019"/>
            <a:ext cx="67136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É válido destacar que conforme houve o aumento da receita bruta em relação a média projetada, ocorreu também o aumento significativo, em relação à média projetada, na dedução das receitas. </a:t>
            </a:r>
          </a:p>
          <a:p>
            <a:pPr algn="just"/>
            <a:endParaRPr lang="pt-BR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Portanto, nos 10 primeiros meses do ano de 2020, as deduções da receita   correspondem a 252% do esperado na projeção do plano de recuperação  para o ano inteiro. </a:t>
            </a:r>
          </a:p>
        </p:txBody>
      </p:sp>
      <p:pic>
        <p:nvPicPr>
          <p:cNvPr id="11" name="Picture 2" descr="Análise dólar barras do gráfico Ícone grátis">
            <a:extLst>
              <a:ext uri="{FF2B5EF4-FFF2-40B4-BE49-F238E27FC236}">
                <a16:creationId xmlns:a16="http://schemas.microsoft.com/office/drawing/2014/main" id="{881CAAD1-C463-4856-B9D6-F1DA5DD9D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19" y="6490767"/>
            <a:ext cx="303169" cy="30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FDBCEF88-0F55-453F-8BD2-A54B3F7EE779}"/>
              </a:ext>
            </a:extLst>
          </p:cNvPr>
          <p:cNvSpPr/>
          <p:nvPr/>
        </p:nvSpPr>
        <p:spPr>
          <a:xfrm>
            <a:off x="864505" y="6501116"/>
            <a:ext cx="556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4. Análise Fluxo de caixa e projeções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13C73A9-5D21-45A8-9450-104AEC419197}"/>
              </a:ext>
            </a:extLst>
          </p:cNvPr>
          <p:cNvSpPr/>
          <p:nvPr/>
        </p:nvSpPr>
        <p:spPr>
          <a:xfrm>
            <a:off x="514498" y="6846646"/>
            <a:ext cx="6659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 seguir, a Vivante apresenta gráficos comparativos do demonstrativo de fluxo de caixa dos últimos 6 meses, feito baseando-se inteiramente na documentação enviada pela Recuperanda.</a:t>
            </a:r>
          </a:p>
        </p:txBody>
      </p: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047927"/>
              </p:ext>
            </p:extLst>
          </p:nvPr>
        </p:nvGraphicFramePr>
        <p:xfrm>
          <a:off x="460374" y="1184280"/>
          <a:ext cx="6713652" cy="1919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00000000-0008-0000-06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0173795"/>
              </p:ext>
            </p:extLst>
          </p:nvPr>
        </p:nvGraphicFramePr>
        <p:xfrm>
          <a:off x="460374" y="3014886"/>
          <a:ext cx="6713652" cy="2071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C4DCEA21-9E69-4360-AA86-2A627193CB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871081"/>
              </p:ext>
            </p:extLst>
          </p:nvPr>
        </p:nvGraphicFramePr>
        <p:xfrm>
          <a:off x="624919" y="7473188"/>
          <a:ext cx="6241463" cy="1220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D7AAA809-D7D7-47FB-B64C-7AC9757B4B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53233"/>
              </p:ext>
            </p:extLst>
          </p:nvPr>
        </p:nvGraphicFramePr>
        <p:xfrm>
          <a:off x="624920" y="8693659"/>
          <a:ext cx="6241462" cy="1396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079948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45B38F6-6D3C-4A0A-80E9-EC851AEF15F8}"/>
              </a:ext>
            </a:extLst>
          </p:cNvPr>
          <p:cNvSpPr txBox="1"/>
          <p:nvPr/>
        </p:nvSpPr>
        <p:spPr>
          <a:xfrm>
            <a:off x="568623" y="6980673"/>
            <a:ext cx="64135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5. Situação Fiscal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8AC5156-1245-4E24-9A2B-C975FD870CA1}"/>
              </a:ext>
            </a:extLst>
          </p:cNvPr>
          <p:cNvSpPr/>
          <p:nvPr/>
        </p:nvSpPr>
        <p:spPr>
          <a:xfrm>
            <a:off x="568623" y="7283590"/>
            <a:ext cx="66497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Recuperanda não enviou quaisquer relatório e/ou extratos de débitos fiscais que pudessem evidenciar sua situação fiscal, tanto para sua matriz como para sua filial.  Assim, a Administradora Judicial realizou consulta na Fazenda Nacional, Estadual e FGTS e constatou o que se segue: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9A80A60-464B-42D1-A149-A81CD1491EB2}"/>
              </a:ext>
            </a:extLst>
          </p:cNvPr>
          <p:cNvSpPr/>
          <p:nvPr/>
        </p:nvSpPr>
        <p:spPr>
          <a:xfrm>
            <a:off x="439293" y="8144765"/>
            <a:ext cx="68072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9955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+mn-cs"/>
              </a:rPr>
              <a:t>FAZENDA NACIONAL</a:t>
            </a:r>
          </a:p>
          <a:p>
            <a:pPr algn="just" defTabSz="9955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+mn-cs"/>
              </a:rPr>
              <a:t>Ao consultar o site da PGFN, a Vivante identificou registros de dívida ativa, com valores atualizados, como se segue:</a:t>
            </a: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3A4F4FA4-06D6-4806-984C-09360BED30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294222"/>
              </p:ext>
            </p:extLst>
          </p:nvPr>
        </p:nvGraphicFramePr>
        <p:xfrm>
          <a:off x="624919" y="1241158"/>
          <a:ext cx="6512120" cy="125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9AD9FB5A-CB6B-42A6-A81F-8568CF96B5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7563863"/>
              </p:ext>
            </p:extLst>
          </p:nvPr>
        </p:nvGraphicFramePr>
        <p:xfrm>
          <a:off x="624918" y="2766713"/>
          <a:ext cx="6512119" cy="1211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C5C72335-8100-4F39-BA83-5FE5A971D4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291380"/>
              </p:ext>
            </p:extLst>
          </p:nvPr>
        </p:nvGraphicFramePr>
        <p:xfrm>
          <a:off x="624918" y="4235300"/>
          <a:ext cx="6512119" cy="1470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31A3CCD3-3C70-4FAC-B493-E08C3E2830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4475909"/>
              </p:ext>
            </p:extLst>
          </p:nvPr>
        </p:nvGraphicFramePr>
        <p:xfrm>
          <a:off x="340784" y="5787136"/>
          <a:ext cx="6796254" cy="1128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073FCD2-A0FD-4806-8095-523E51DF4F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736161"/>
              </p:ext>
            </p:extLst>
          </p:nvPr>
        </p:nvGraphicFramePr>
        <p:xfrm>
          <a:off x="474221" y="8816616"/>
          <a:ext cx="6807199" cy="1265260"/>
        </p:xfrm>
        <a:graphic>
          <a:graphicData uri="http://schemas.openxmlformats.org/drawingml/2006/table">
            <a:tbl>
              <a:tblPr/>
              <a:tblGrid>
                <a:gridCol w="1214478">
                  <a:extLst>
                    <a:ext uri="{9D8B030D-6E8A-4147-A177-3AD203B41FA5}">
                      <a16:colId xmlns:a16="http://schemas.microsoft.com/office/drawing/2014/main" val="3080275123"/>
                    </a:ext>
                  </a:extLst>
                </a:gridCol>
                <a:gridCol w="1816614">
                  <a:extLst>
                    <a:ext uri="{9D8B030D-6E8A-4147-A177-3AD203B41FA5}">
                      <a16:colId xmlns:a16="http://schemas.microsoft.com/office/drawing/2014/main" val="3877482422"/>
                    </a:ext>
                  </a:extLst>
                </a:gridCol>
                <a:gridCol w="622547">
                  <a:extLst>
                    <a:ext uri="{9D8B030D-6E8A-4147-A177-3AD203B41FA5}">
                      <a16:colId xmlns:a16="http://schemas.microsoft.com/office/drawing/2014/main" val="2146690705"/>
                    </a:ext>
                  </a:extLst>
                </a:gridCol>
                <a:gridCol w="2286076">
                  <a:extLst>
                    <a:ext uri="{9D8B030D-6E8A-4147-A177-3AD203B41FA5}">
                      <a16:colId xmlns:a16="http://schemas.microsoft.com/office/drawing/2014/main" val="2913915633"/>
                    </a:ext>
                  </a:extLst>
                </a:gridCol>
                <a:gridCol w="867484">
                  <a:extLst>
                    <a:ext uri="{9D8B030D-6E8A-4147-A177-3AD203B41FA5}">
                      <a16:colId xmlns:a16="http://schemas.microsoft.com/office/drawing/2014/main" val="178743517"/>
                    </a:ext>
                  </a:extLst>
                </a:gridCol>
              </a:tblGrid>
              <a:tr h="355410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PLENA INDÚSTRIA DE FRALDAS EIRELI - EM RECUPERACAO JUDICIAL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24531"/>
                  </a:ext>
                </a:extLst>
              </a:tr>
              <a:tr h="177704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CNPJ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Valor Total da Dívida Ativa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Inscrição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Endereço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Registros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389911"/>
                  </a:ext>
                </a:extLst>
              </a:tr>
              <a:tr h="18481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24.360.910/0001-43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                   3.374.455,61 </a:t>
                      </a:r>
                    </a:p>
                  </a:txBody>
                  <a:tcPr marL="5866" marR="5866" marT="58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MATRIZ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JABOATÃO DOS GUARARAPES - PE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9777462"/>
                  </a:ext>
                </a:extLst>
              </a:tr>
              <a:tr h="36251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24.360.910/0002-24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                                     -   </a:t>
                      </a:r>
                    </a:p>
                  </a:txBody>
                  <a:tcPr marL="5866" marR="5866" marT="58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FILIAL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JABOATÃO DOS GUARARAPES - PE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NADA CONSTA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9505967"/>
                  </a:ext>
                </a:extLst>
              </a:tr>
              <a:tr h="184814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geral (PGFN)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                   3.374.455,61 </a:t>
                      </a:r>
                    </a:p>
                  </a:txBody>
                  <a:tcPr marL="5866" marR="5866" marT="58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866" marR="5866" marT="58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866" marR="5866" marT="58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866" marR="5866" marT="58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0958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266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AAA56B8-E4AF-4225-8238-DC8F05BEEA1D}"/>
              </a:ext>
            </a:extLst>
          </p:cNvPr>
          <p:cNvSpPr/>
          <p:nvPr/>
        </p:nvSpPr>
        <p:spPr>
          <a:xfrm>
            <a:off x="460375" y="2146647"/>
            <a:ext cx="65643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FAZENDA ESTADUAL: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Certidões de Regularidade Fiscal não foi disponibilizada pela Fazenda Estadual de PE, informando da impossibilidade de atender a solicitação: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DE186FC-5811-4518-87C9-756C10081D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428" y="3056378"/>
            <a:ext cx="6528814" cy="1482526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7DAC28F0-93F3-4DBD-BAA7-984F1BF66EB4}"/>
              </a:ext>
            </a:extLst>
          </p:cNvPr>
          <p:cNvSpPr/>
          <p:nvPr/>
        </p:nvSpPr>
        <p:spPr>
          <a:xfrm>
            <a:off x="460375" y="6354780"/>
            <a:ext cx="66449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Certificado de Regularidade do FGTS – CRF</a:t>
            </a:r>
          </a:p>
          <a:p>
            <a:pPr algn="just"/>
            <a:endParaRPr lang="pt-BR" sz="1200" u="sng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 defTabSz="9955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Ao consultar o site da CEF, foi identificado as Certidões de Regularidade do Empregador, junto ao FGTS, conforme abaixo: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5DE846F-60F5-4FCC-9DB4-392076176A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940" y="4739161"/>
            <a:ext cx="6528814" cy="141374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E4B8D71-3D94-4700-A313-AC7F3D8ED7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2204" y="1154610"/>
            <a:ext cx="3023819" cy="123256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489217A-39DC-486B-90BC-7FC3B4C93A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940" y="7626790"/>
            <a:ext cx="3222958" cy="179500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01B6E8E-1EA6-43DB-B215-3622659CC8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6285" y="7575819"/>
            <a:ext cx="3222958" cy="180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98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81766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Fevereiro de 2021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801564C0-10C6-4780-908F-3B1806CBA938}"/>
              </a:ext>
            </a:extLst>
          </p:cNvPr>
          <p:cNvSpPr/>
          <p:nvPr/>
        </p:nvSpPr>
        <p:spPr>
          <a:xfrm>
            <a:off x="906159" y="1403400"/>
            <a:ext cx="5409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pt-BR" sz="1400" b="1" u="sng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Century Gothic" panose="020B0502020202020204" pitchFamily="34" charset="0"/>
                <a:cs typeface="Arial"/>
                <a:sym typeface="Arial"/>
              </a:rPr>
              <a:t>6. Acompanhamento do PRJ</a:t>
            </a:r>
            <a:endParaRPr lang="pt-BR" sz="1400" b="1" u="sng" kern="0" dirty="0">
              <a:solidFill>
                <a:srgbClr val="FF0000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pic>
        <p:nvPicPr>
          <p:cNvPr id="30" name="Picture 4" descr="Dados estoque móvel Ícone grátis">
            <a:extLst>
              <a:ext uri="{FF2B5EF4-FFF2-40B4-BE49-F238E27FC236}">
                <a16:creationId xmlns:a16="http://schemas.microsoft.com/office/drawing/2014/main" id="{E798E971-B2B8-4618-A214-B0E54E3C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90" y="1414946"/>
            <a:ext cx="303169" cy="30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tângulo 33">
            <a:extLst>
              <a:ext uri="{FF2B5EF4-FFF2-40B4-BE49-F238E27FC236}">
                <a16:creationId xmlns:a16="http://schemas.microsoft.com/office/drawing/2014/main" id="{7C9AE554-3005-4195-BA8A-B74606696296}"/>
              </a:ext>
            </a:extLst>
          </p:cNvPr>
          <p:cNvSpPr/>
          <p:nvPr/>
        </p:nvSpPr>
        <p:spPr>
          <a:xfrm>
            <a:off x="861585" y="1718115"/>
            <a:ext cx="5142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6.1 Resumo das Condições e Prazos de Pagamento por Classe</a:t>
            </a:r>
            <a:endParaRPr lang="pt-BR" sz="1200" u="sng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12A0A700-C346-43F1-B330-BBDC1E6D4041}"/>
              </a:ext>
            </a:extLst>
          </p:cNvPr>
          <p:cNvSpPr/>
          <p:nvPr/>
        </p:nvSpPr>
        <p:spPr>
          <a:xfrm>
            <a:off x="460375" y="2021284"/>
            <a:ext cx="66389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CLASSE I - TRABALHISTA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Créditos de natureza estritamente salarial vencidos nos 3 meses anteriores ao pedido de recuperação judicial, limitados a 5 salários mínimos por trabalhador serão pagos em até </a:t>
            </a: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30 dias contados a partir do dia seguinte da publicação da decisão no diário oficial que conceder a Recuperação judicial e homologar o PLANO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sem a incidência de multa, juros, correção monetária ou qualquer encargo financeiro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Demais créditos serão </a:t>
            </a: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pagos em até 12 meses a partir do dia seguinte da publicação da decisão que conceder a Recuperação Judicial e homologar o seguinte plano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, seguindo o critério abaixo para formação do quanto devido, </a:t>
            </a: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sem a incidência de correção monetária e juros: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Créditos exclusivamente oriundos de verbas rescisórias, FGTS acrescido de multa de 40%, férias atrasadas e saldo de salário que exceder o valor de 5 salários mínimos, serão pagos em sua integralidade;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Exclusão de 100% de juros, multas, correções ou de qualquer outro percentual/penalidade, sobre qualquer crédito trabalhista, ainda que por descumprimento de acordos judicias ou extrajudiciais realizados;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Exclusão da multa dos </a:t>
            </a:r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arts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. 467 e 477 da CLT, bem como qualquer outra multa normativa que tenha como fundamento de existir o atraso no pagamento das verbas rescisórias do trabalhador;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Exclusão de todos e quaisquer juros de mora.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385742" y="1036617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A7BA824-88CD-4AFF-9052-E6E424FC3A76}"/>
              </a:ext>
            </a:extLst>
          </p:cNvPr>
          <p:cNvSpPr/>
          <p:nvPr/>
        </p:nvSpPr>
        <p:spPr>
          <a:xfrm>
            <a:off x="460375" y="6003770"/>
            <a:ext cx="663892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Redução de créditos oriundos de horas extras e/ou 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in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itinere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 intervalo de jornadas de trabalho, adicional noturno, periculosidade e insalubridade em 80%;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Exclusão de 90% do valor eventualmente fixado a título de dano moral;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totalização de verbas alheias àquelas devidas segundo o TRCT ficará limitada a 3 vezes o último salário-base do respectivo credor junto à Recuperanda;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Após todos os descontos e exclusões acima, caso o crédito do Credor venha a remanescer em valores superiores a 150 salários mínimos, o saldo que exceder 150 salários mínimos será pago nas mesmas condições ajustadas para pagamento dos credores quirografários;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Honorários advocatícios sucumbenciais, sindicais e periciais serão pagos com base na forma e no valor do crédito efetivamente adimplido ao reclamante, respeitado o percentual fixado em sentença judicial e o limite de 150 salários mínimos; conforme especificado no item acima;</a:t>
            </a:r>
          </a:p>
          <a:p>
            <a:pPr marL="1166957" lvl="2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284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681A7D5-53B9-4046-BA8B-9575C0947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" y="863184"/>
            <a:ext cx="473333" cy="388558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B81FE3F-F424-4E91-A4E8-E302C3D0C658}"/>
              </a:ext>
            </a:extLst>
          </p:cNvPr>
          <p:cNvSpPr txBox="1"/>
          <p:nvPr/>
        </p:nvSpPr>
        <p:spPr>
          <a:xfrm>
            <a:off x="1252658" y="945548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Fevereiro de 2021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D23131F-2679-4CAF-AE2C-F615AC2DB967}"/>
              </a:ext>
            </a:extLst>
          </p:cNvPr>
          <p:cNvSpPr/>
          <p:nvPr/>
        </p:nvSpPr>
        <p:spPr>
          <a:xfrm>
            <a:off x="0" y="1064605"/>
            <a:ext cx="6991051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CLASSE III – QUIROGRAFÁRIO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endParaRPr lang="pt-BR" sz="1200" b="1" u="sng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CARÊNCIA: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Conceder-se-á carência do pagamento do valor principal e REMUERAÇÂO do 1º ao 12º mês a contar a partir da data de publicação da decisão que homologar o PLANO. O pagamento da remuneração será mensal e ocorrerá entre o 13º e 18º mês a contar da data de publicação da decisão que concedeu a RJ e homologou o Plano.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AMORTIZAÇÃO: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94 parcelas mensais, iguais e consecutivas, acrescidas de REMUNERAÇÃO, a partir do 19º mês a contar da data de publicação da decisão que homologar o Plano.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Serão excluídos 100% de juros, multas, encargos, astreintes, cláusulas penais, correções ou qualquer outro acessório sobre o valor principal da dívida.</a:t>
            </a:r>
          </a:p>
          <a:p>
            <a:pPr marL="1166957" lvl="2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Para os créditos relativos apenas à danos morais, receberão desconto de 70% do valor total da condenação, o mesmo ocorrerá caso o crédito seja composto de dano moral, além de outra dívida principal.</a:t>
            </a:r>
          </a:p>
          <a:p>
            <a:pPr marL="1166957" lvl="2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Sobre as parcelas devidas, será aplicado deságio de 70%. 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Sobre o valor remanescente das parcelas após aplicação do deságio incidirá a REMUNERAÇÃO.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REMUNERAÇÃO: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Correção monetária equivalente à variação anual da TR e juros equivalentes a 1% ao 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Os prazos ora previstos, de carência e de amortização de principal, terão início a partir da data de publicação no diário oficial da decisão que conceder a RJ, homologando o presente PRJ. A mesma data será utilizada como marco inicial para fins de cálculo da REMUNERAÇÃO, que será acumulada durante o período de carência, do 1º ao 12º mês após a publicação que conceder a RJ, e será paga entre 13º e o 18º mês.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B45F89B-C709-4D10-A864-251EE1D1287F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963E0FD-14B2-42ED-8432-0AC3928D0FA5}"/>
              </a:ext>
            </a:extLst>
          </p:cNvPr>
          <p:cNvSpPr/>
          <p:nvPr/>
        </p:nvSpPr>
        <p:spPr>
          <a:xfrm>
            <a:off x="-533401" y="6298172"/>
            <a:ext cx="75244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6957" lvl="2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Os pagamentos ora previstos serão realizados mensalmente no último dia útil do mês subsequente ao mês da competência de cálculo de REMUNERAÇÃO e a AMORTIZAÇÃO será paga no mês subsequente ao fim do período de carência, definido como primeiro mês de desembolso.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993A116-C383-4F1F-8286-4F3218853911}"/>
              </a:ext>
            </a:extLst>
          </p:cNvPr>
          <p:cNvSpPr/>
          <p:nvPr/>
        </p:nvSpPr>
        <p:spPr>
          <a:xfrm>
            <a:off x="-1" y="6966307"/>
            <a:ext cx="699105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04" lvl="1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CLASSE IV – ME ou EPP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endParaRPr lang="pt-BR" sz="1200" b="1" u="sng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CARÊNCIA: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Conceder-se-á carência do pagamento do valor principal e REMUERAÇÂO do 1º ao 12º mês a contar a partir da data de publicação da decisão que homologar o PLANO. O pagamento da remuneração será mensal e ocorrerá entre o 13º e 18º mês a contar da data de publicação da decisão que concedeu a RJ e homologou o Plano.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AMORTIZAÇÃO: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60 parcelas mensais, iguais e consecutivas, acrescidas de REMUNERAÇÃO, a partir do 19º mês a contar da data de publicação da decisão que homologar o Plano.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Serão excluídos 100% de juros, multas, encargos, astreintes, cláusulas penais, correções ou qualquer outro acessório sobre o valor principal da dívida.</a:t>
            </a:r>
          </a:p>
          <a:p>
            <a:pPr lvl="2"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145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EC497CDD-F6DE-452B-BAFD-1425AE657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" y="883966"/>
            <a:ext cx="473333" cy="388558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568623" y="10293278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B81FE3F-F424-4E91-A4E8-E302C3D0C658}"/>
              </a:ext>
            </a:extLst>
          </p:cNvPr>
          <p:cNvSpPr txBox="1"/>
          <p:nvPr/>
        </p:nvSpPr>
        <p:spPr>
          <a:xfrm>
            <a:off x="1252658" y="966330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Fevereiro de 2021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3A345203-1DCC-401B-8B6D-8146000079D1}"/>
              </a:ext>
            </a:extLst>
          </p:cNvPr>
          <p:cNvSpPr/>
          <p:nvPr/>
        </p:nvSpPr>
        <p:spPr>
          <a:xfrm>
            <a:off x="114890" y="1197162"/>
            <a:ext cx="68849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04" lvl="1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1166957" lvl="2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Para os créditos relativos </a:t>
            </a:r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apenas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à danos morais, receberão desconto de 50% do valor total da condenação, o mesmo ocorrerá caso o crédito seja composto de dano moral, além de outra dívida principal.</a:t>
            </a:r>
          </a:p>
          <a:p>
            <a:pPr marL="1166957" lvl="2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Sobre as parcelas devidas, será aplicado deságio de 50%. 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Sobre o valor remanescente das parcelas após aplicação do deságio incidirá a REMUNERAÇÃO.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REMUNERAÇÃO: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Correção monetária equivalente à variação anual da TR e juros equivalentes a 1% ao 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Os prazos ora previstos, de carência e de amortização de principal, terão início a partir da data de publicação no diário oficial da decisão que conceder a RJ, homologando o presente PRJ. A mesma data será utilizada como marco inicial para fins de cálculo da REMUNERAÇÃO, que será acumulada durante o período de carência, do 1º ao 12º mês após a publicação que conceder a RJ, e será paga entre 13º e o 18º mês.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Os pagamentos ora previstos serão realizados mensalmente no último dia útil do mês subsequente ao mês da competência de cálculo de REMUNERAÇÃO e a AMORTIZAÇÃO será paga no mês subsequente ao fim do período de carência, definido como primeiro mês de desembolso.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B57B874B-61BB-4EE0-AFF7-5D49020DA87B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7954B05-4712-4C6B-B330-EE390529606A}"/>
              </a:ext>
            </a:extLst>
          </p:cNvPr>
          <p:cNvSpPr/>
          <p:nvPr/>
        </p:nvSpPr>
        <p:spPr>
          <a:xfrm>
            <a:off x="674603" y="4937348"/>
            <a:ext cx="67624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6.2 Pagamentos Credores Trabalhistas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4E431D20-9A36-412A-BA95-CDF84B3C7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597239"/>
              </p:ext>
            </p:extLst>
          </p:nvPr>
        </p:nvGraphicFramePr>
        <p:xfrm>
          <a:off x="1094509" y="6252423"/>
          <a:ext cx="5370652" cy="2179320"/>
        </p:xfrm>
        <a:graphic>
          <a:graphicData uri="http://schemas.openxmlformats.org/drawingml/2006/table">
            <a:tbl>
              <a:tblPr/>
              <a:tblGrid>
                <a:gridCol w="4117501">
                  <a:extLst>
                    <a:ext uri="{9D8B030D-6E8A-4147-A177-3AD203B41FA5}">
                      <a16:colId xmlns:a16="http://schemas.microsoft.com/office/drawing/2014/main" val="4279061401"/>
                    </a:ext>
                  </a:extLst>
                </a:gridCol>
                <a:gridCol w="1253151">
                  <a:extLst>
                    <a:ext uri="{9D8B030D-6E8A-4147-A177-3AD203B41FA5}">
                      <a16:colId xmlns:a16="http://schemas.microsoft.com/office/drawing/2014/main" val="856646787"/>
                    </a:ext>
                  </a:extLst>
                </a:gridCol>
              </a:tblGrid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CLASSE I - TRABALHISTA (12 PARCELAS)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fev/20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98953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Credor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Pago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457521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JAQUELINE MARIA DE SOUZA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 R$    391,32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914160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FLAVIO QUIRINO DA SILVA 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 R$    598,73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992261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ELIAS JOSE PEREIRA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 R$    466,87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81086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WELLINGTON MUNIZ DA SILVA 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 R$    266,67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194508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ANDRÉ GENUINO ALMEDIA DA SILVA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 R$    299,09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505230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ELIETE ANDRADE DIAS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 R$    910,90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918481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ADRIANA MOURA TERTO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 R$ 1.042,12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62356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IVONALDO PAULO DA SILVA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 R$    322,61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7966112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MARCELA XAVIER FERREIRA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 R$    818,71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985461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VANIA CRISTINA DA SILVA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6666"/>
                          </a:solidFill>
                          <a:effectLst/>
                          <a:latin typeface="Century Gothic" panose="020B0502020202020204" pitchFamily="34" charset="0"/>
                        </a:rPr>
                        <a:t> R$    563,35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693501"/>
                  </a:ext>
                </a:extLst>
              </a:tr>
              <a:tr h="1658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VALOR TOTAL PAGO POR MÊS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R$  5.680,37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670231"/>
                  </a:ext>
                </a:extLst>
              </a:tr>
            </a:tbl>
          </a:graphicData>
        </a:graphic>
      </p:graphicFrame>
      <p:sp>
        <p:nvSpPr>
          <p:cNvPr id="23" name="Retângulo 22">
            <a:extLst>
              <a:ext uri="{FF2B5EF4-FFF2-40B4-BE49-F238E27FC236}">
                <a16:creationId xmlns:a16="http://schemas.microsoft.com/office/drawing/2014/main" id="{3B01D0F0-D366-4167-878D-C445AFFE9F16}"/>
              </a:ext>
            </a:extLst>
          </p:cNvPr>
          <p:cNvSpPr/>
          <p:nvPr/>
        </p:nvSpPr>
        <p:spPr>
          <a:xfrm>
            <a:off x="674603" y="5244081"/>
            <a:ext cx="63252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Conforme já exposto em relatório anterior, a Recuperanda foi autorizada a realizar os pagamentos dos credores Classe I – Trabalhista. O pagamento foi iniciado no mês de fevereiro de 2021 e os comprovantes enviados para a Vivante. A seguir, resumo do que foi pago, de acordo com a documentação enviada: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4485DF3-94E8-455F-BE51-4A4E73A5359E}"/>
              </a:ext>
            </a:extLst>
          </p:cNvPr>
          <p:cNvSpPr/>
          <p:nvPr/>
        </p:nvSpPr>
        <p:spPr>
          <a:xfrm>
            <a:off x="725518" y="8674369"/>
            <a:ext cx="63252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Ressalta-se que, ao analisar os pagamentos realizados, a Vivante observou a falta de pagamento para dois credores que foram acrescentados no Quadro Geral de Credores através de certidão de crédito trabalhista enviada para a Administradora Judicial.</a:t>
            </a:r>
          </a:p>
          <a:p>
            <a:pPr algn="just">
              <a:defRPr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Recuperanda, em resposta, afirmou não ter observado o e-mail enviado pela Vivante informando da habilitação, contudo, esclareceu que realizaria os devidos pagamentos.</a:t>
            </a:r>
          </a:p>
        </p:txBody>
      </p:sp>
    </p:spTree>
    <p:extLst>
      <p:ext uri="{BB962C8B-B14F-4D97-AF65-F5344CB8AC3E}">
        <p14:creationId xmlns:p14="http://schemas.microsoft.com/office/powerpoint/2010/main" val="1308348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00FD1D20-CFB4-4548-BBDB-AC45F9966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" y="821620"/>
            <a:ext cx="473333" cy="388558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568623" y="10248540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B81FE3F-F424-4E91-A4E8-E302C3D0C658}"/>
              </a:ext>
            </a:extLst>
          </p:cNvPr>
          <p:cNvSpPr txBox="1"/>
          <p:nvPr/>
        </p:nvSpPr>
        <p:spPr>
          <a:xfrm>
            <a:off x="1252658" y="903984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Fevereiro de 2021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F80C0BD-ED35-4D1A-B86C-E49855808531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35C22D4-F503-4C67-93CD-A6806049903D}"/>
              </a:ext>
            </a:extLst>
          </p:cNvPr>
          <p:cNvSpPr txBox="1"/>
          <p:nvPr/>
        </p:nvSpPr>
        <p:spPr>
          <a:xfrm>
            <a:off x="355546" y="3104070"/>
            <a:ext cx="6769154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Agravo de Instrumento nº 0010753-70.2019.8.17.9000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Plena Indústria de Fraldas Eireli x 6ª Vara Cível da Comarca de Jaboatão dos Guararapes. 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17/07/2019: 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Agravo de instrumento contra decisão que determinou que o Administrador Judicial realizasse o controle de legalidade do plano. 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08/11/2020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Decisão deferindo a liminar requerida na inicial e afastando do Administrador Judicial qualquer atividade que corresponda ao exame de legalidade do plano de recuperação judicial da agravante. </a:t>
            </a:r>
          </a:p>
          <a:p>
            <a:pPr algn="just"/>
            <a:endParaRPr lang="pt-BR" sz="1200" b="1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Agravo de Instrumento nº 0017189-45.2019.8.17.9000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Plena Indústria de Fraldas Eireli x 6ª Vara Cível da Comarca de Jaboatão dos Guararapes. 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11/11/2019: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Agravo de Instrumento contra decisão do juízo da 6ª Vara Cível que determinou a apresentação de plano modificativo pela Recuperanda e entendeu não ser competência do Juízo Universal decidir sobre os protestos manejados por credores contra a Devedora. 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09/11/2020: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Decisão deferindo</a:t>
            </a:r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liminar requerida na inicial, bem como atribuindo efeito suspensivo, afastando a necessidade de apresentação de plano modificativo antes da Assembleia Geral de Credores.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A604B27-BC0C-4C62-87CF-86C14307F44A}"/>
              </a:ext>
            </a:extLst>
          </p:cNvPr>
          <p:cNvSpPr txBox="1"/>
          <p:nvPr/>
        </p:nvSpPr>
        <p:spPr>
          <a:xfrm>
            <a:off x="364221" y="6675917"/>
            <a:ext cx="676481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Impugnação de crédito nº 0028649-72.2019.8.17.2810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Casebrás Factoring Fomento Mercantil x Recuperanda</a:t>
            </a:r>
            <a:endParaRPr lang="pt-BR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27/06/2019: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Ação de impugnação de crédito movida por Casebrás Factoring, a qual pugna pela exclusão pelo crédito alegando que o mesmo é extraconcursal, bem como requerendo a retificação do crédito de R$ 102.768,56 para R$ 122.916,02.</a:t>
            </a:r>
          </a:p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25/09/2020: Parecer Ministerial opinando pela retificação do crédito para R$ 126.120,00, contudo, entendendo que o mesmo se submete aos efeitos da recuperação judicial. </a:t>
            </a:r>
          </a:p>
          <a:p>
            <a:pPr algn="just"/>
            <a:endParaRPr lang="pt-BR" sz="1200" b="1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Processo nº 0022974-96.2020.8.17.2001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Plena Indústria de Fraldas Eireli x Estado de Pernambuco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15/05/2020: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Ação declaração de inexistência de relação tributária em que a Recuperanda pugna pela inconstitucionalidade do art.2º, I, a, da Lei Estadual nº 15.865/2016, no tocante ao benefício fiscal em discussão concedido anteriormente a vigência da referida Lei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24/07/2020: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Decisão intimando a parte autora para réplica à contestação.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4B91241-D940-447B-BC49-44B9CDEAE1F1}"/>
              </a:ext>
            </a:extLst>
          </p:cNvPr>
          <p:cNvSpPr/>
          <p:nvPr/>
        </p:nvSpPr>
        <p:spPr>
          <a:xfrm>
            <a:off x="360803" y="1472927"/>
            <a:ext cx="3740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7. Informações Complementares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F4A06F5-8D28-4493-B094-3B523430A907}"/>
              </a:ext>
            </a:extLst>
          </p:cNvPr>
          <p:cNvSpPr/>
          <p:nvPr/>
        </p:nvSpPr>
        <p:spPr>
          <a:xfrm>
            <a:off x="360803" y="1747882"/>
            <a:ext cx="67624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7.1 Honorários Administradora Judicial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8AB36D6-2444-4443-86C0-F8D552B099D9}"/>
              </a:ext>
            </a:extLst>
          </p:cNvPr>
          <p:cNvSpPr/>
          <p:nvPr/>
        </p:nvSpPr>
        <p:spPr>
          <a:xfrm>
            <a:off x="347634" y="2064469"/>
            <a:ext cx="67756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Vivante comunica o inadimplemento da Recuperanda do pagamento de honorários do Administrador Judicial referentes aos meses de junho de 2020 a fevereiro de 2021.</a:t>
            </a:r>
            <a:endParaRPr lang="pt-BR" sz="12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662FA747-2378-4C29-BA38-CBD102F63790}"/>
              </a:ext>
            </a:extLst>
          </p:cNvPr>
          <p:cNvSpPr/>
          <p:nvPr/>
        </p:nvSpPr>
        <p:spPr>
          <a:xfrm>
            <a:off x="360803" y="2554181"/>
            <a:ext cx="22151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7.2 Processos Apensos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F10D832-67C3-45A3-8E02-B1715B3190FC}"/>
              </a:ext>
            </a:extLst>
          </p:cNvPr>
          <p:cNvSpPr/>
          <p:nvPr/>
        </p:nvSpPr>
        <p:spPr>
          <a:xfrm>
            <a:off x="347635" y="2804064"/>
            <a:ext cx="5570538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seguir, resumo dos principais processos envolvendo a Recuperanda:</a:t>
            </a:r>
          </a:p>
        </p:txBody>
      </p:sp>
    </p:spTree>
    <p:extLst>
      <p:ext uri="{BB962C8B-B14F-4D97-AF65-F5344CB8AC3E}">
        <p14:creationId xmlns:p14="http://schemas.microsoft.com/office/powerpoint/2010/main" val="2418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52194D76-B041-4F9B-A1C2-190646A16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" y="821620"/>
            <a:ext cx="473333" cy="388558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568623" y="10277469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B81FE3F-F424-4E91-A4E8-E302C3D0C658}"/>
              </a:ext>
            </a:extLst>
          </p:cNvPr>
          <p:cNvSpPr txBox="1"/>
          <p:nvPr/>
        </p:nvSpPr>
        <p:spPr>
          <a:xfrm>
            <a:off x="1252658" y="903984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Fevereiro de 2021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F80C0BD-ED35-4D1A-B86C-E49855808531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95D334B-0166-42C8-A0B7-2D451C5767E1}"/>
              </a:ext>
            </a:extLst>
          </p:cNvPr>
          <p:cNvSpPr/>
          <p:nvPr/>
        </p:nvSpPr>
        <p:spPr>
          <a:xfrm>
            <a:off x="426825" y="5644236"/>
            <a:ext cx="37545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8. Conclusão e Requerimentos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A1835FD-C182-4986-B88C-CAE54696993D}"/>
              </a:ext>
            </a:extLst>
          </p:cNvPr>
          <p:cNvSpPr txBox="1"/>
          <p:nvPr/>
        </p:nvSpPr>
        <p:spPr>
          <a:xfrm>
            <a:off x="364221" y="3496377"/>
            <a:ext cx="67624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6ª Vara Cível da Comarca de Jaboatão dos Guararapes 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Processo nº 0003082-68.2021.8.17.2810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Partes: </a:t>
            </a:r>
            <a:r>
              <a:rPr lang="pt-BR" sz="1200" b="1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Prodhigi</a:t>
            </a:r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Internacional Comércio, Representação, Importação e Exportação Ltda. x Plena Indústria de Fraldas Eireli </a:t>
            </a:r>
          </a:p>
          <a:p>
            <a:pPr algn="just"/>
            <a:endParaRPr lang="pt-BR" sz="12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03/02/2021: 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Trata-se de pedido de falência proposto pelo credor </a:t>
            </a:r>
            <a:r>
              <a:rPr lang="pt-BR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Prodhigi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em face da Plena Indústria referente à débitos posteriores a recuperação judicial, no valor de R$ 1.984.331,34 (um milhão, novecentos e oitenta e quatro mil, trezentos e trinta e um reais e trinta e quatro centavos).  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08/02/2021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: Despacho determinando a emenda da petição inicial. 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81D4AA2-11E5-4A6B-A5BC-54E045431018}"/>
              </a:ext>
            </a:extLst>
          </p:cNvPr>
          <p:cNvSpPr/>
          <p:nvPr/>
        </p:nvSpPr>
        <p:spPr>
          <a:xfrm>
            <a:off x="455271" y="5952013"/>
            <a:ext cx="65387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Por todo o exposto neste relatório e visando o bom andamento do processo, requer que o MM. Juízo determine a intimação da Recuperanda para que apresente os documentos que seguem abaixo:</a:t>
            </a:r>
            <a:endParaRPr lang="pt-BR" altLang="pt-BR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D72188E2-9A34-46EA-BB40-8114358BB232}"/>
              </a:ext>
            </a:extLst>
          </p:cNvPr>
          <p:cNvSpPr/>
          <p:nvPr/>
        </p:nvSpPr>
        <p:spPr>
          <a:xfrm>
            <a:off x="698446" y="6624332"/>
            <a:ext cx="6052372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Documentos Necessários Mensalmente referente ao mês de janeiro de 2021: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Balanço Patrimonial;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DRE – Demonstração do Resultado do Exercício;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Fluxo de Caixa (Sintético/Analítico);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Extratos Bancários, 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de movimentação de entradas e saídas  e sua conciliação – Extratos Bancários;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de Notas Fiscais (obtidos pelo site do Município / Secretaria da Fazenda);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geral do Contas a Receber (vencido e a vencer);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Geral do Contas a Pagar (vencido e a vencer);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do cadastro Geral de Empregados (Recibo do CAGED);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Folha de Pagamento;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Comprovante de Recolhimentos dos Tributos (Fiscais e Previdenciários);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Consulta ao SERASA ou outra instituição de crédito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D2A1BE2C-B6FF-4C16-B54A-5FC06F1A8B85}"/>
              </a:ext>
            </a:extLst>
          </p:cNvPr>
          <p:cNvSpPr/>
          <p:nvPr/>
        </p:nvSpPr>
        <p:spPr>
          <a:xfrm>
            <a:off x="568623" y="9503423"/>
            <a:ext cx="65387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Cumpre esclarecer que a Recuperanda não enviou as documentações referentes aos meses de novembro e dezembro de 2020 em tempo hábil e por isso as informações serão apresentadas no próximo relatório mensal de atividades.</a:t>
            </a:r>
            <a:endParaRPr lang="pt-BR" altLang="pt-BR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E371CA3-848B-4523-B066-809ED3D1D022}"/>
              </a:ext>
            </a:extLst>
          </p:cNvPr>
          <p:cNvSpPr/>
          <p:nvPr/>
        </p:nvSpPr>
        <p:spPr>
          <a:xfrm>
            <a:off x="355546" y="1188053"/>
            <a:ext cx="68399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Ação de despejo nº 0017411-56.2019.8.17.2810</a:t>
            </a:r>
            <a:endParaRPr lang="pt-BR" sz="12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13/03/2019: 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Trata-se de Ação de Despejo por Falta de Pagamento c/c Cobrança de Encargos da Locação movida por João Severino de Assunção em desfavor da Plena Indústria de Fraldas Eireli e seus fiadores Mikael dos Santos Oliveira e Andreza Cristine Freire de Souza. Alega a Requerente que é proprietária do imóvel localizado à Rua Mata Grande, nº 7421, BR 101 Sul, Km 18, Prazeres, Jaboatão dos Guararapes-PE, o qual foi dado em locação em abril/2016 para a Recuperanda. Informa que a Requerida está inadimplente com suas obrigações referentes ao IPTU e taxa de preservação e extinção de incêndio – TPEI.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18/03/2020: 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Manifestação da Recuperanda informando que a dívida já foi quitada e que a Requerente inclusive renovou o contrato até 2022, requerendo, portanto, a extinção da presente ação por perda do objeto.</a:t>
            </a:r>
            <a:endParaRPr lang="pt-BR" altLang="pt-BR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55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52194D76-B041-4F9B-A1C2-190646A16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" y="821620"/>
            <a:ext cx="473333" cy="388558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568623" y="10277469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B81FE3F-F424-4E91-A4E8-E302C3D0C658}"/>
              </a:ext>
            </a:extLst>
          </p:cNvPr>
          <p:cNvSpPr txBox="1"/>
          <p:nvPr/>
        </p:nvSpPr>
        <p:spPr>
          <a:xfrm>
            <a:off x="1252658" y="903984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Fevereiro de 2021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F80C0BD-ED35-4D1A-B86C-E49855808531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29D71CF-6D4C-4D1F-91BD-BB692D2DD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0225" y="2748652"/>
            <a:ext cx="3509015" cy="739422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CF15F6AE-C2BA-4A13-95AF-550862A08844}"/>
              </a:ext>
            </a:extLst>
          </p:cNvPr>
          <p:cNvSpPr txBox="1"/>
          <p:nvPr/>
        </p:nvSpPr>
        <p:spPr>
          <a:xfrm>
            <a:off x="1133720" y="4087141"/>
            <a:ext cx="554850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500" b="1" dirty="0">
                <a:solidFill>
                  <a:srgbClr val="0C5766"/>
                </a:solidFill>
                <a:latin typeface="Century Gothic" panose="020B0502020202020204" pitchFamily="34" charset="0"/>
              </a:rPr>
              <a:t>Vivante Gestão e Administração Judicial LTDA.</a:t>
            </a:r>
          </a:p>
          <a:p>
            <a:pPr algn="just"/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CNPJ: 22.122.090/0001-26</a:t>
            </a:r>
          </a:p>
          <a:p>
            <a:pPr algn="just"/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Site: 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  <a:hlinkClick r:id="rId6"/>
              </a:rPr>
              <a:t>www.vivanteaj.com.br</a:t>
            </a:r>
            <a:endParaRPr lang="pt-BR" sz="1200" dirty="0">
              <a:solidFill>
                <a:srgbClr val="0C5766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E-mail: 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  <a:hlinkClick r:id="rId7"/>
              </a:rPr>
              <a:t>contato@vivanteaj.com.br</a:t>
            </a:r>
            <a:endParaRPr lang="pt-BR" sz="1200" dirty="0">
              <a:solidFill>
                <a:srgbClr val="0C5766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Telefone: (81) 3231-7665</a:t>
            </a:r>
          </a:p>
          <a:p>
            <a:pPr algn="just"/>
            <a:endParaRPr lang="pt-BR" sz="1200" b="1" dirty="0">
              <a:solidFill>
                <a:srgbClr val="0C5766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rgbClr val="0C5766"/>
                </a:solidFill>
                <a:latin typeface="Century Gothic" panose="020B0502020202020204" pitchFamily="34" charset="0"/>
              </a:rPr>
              <a:t>Recife-PE 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- Praça Dr. Fernando Figueira, nº 30, Empresarial Cervantes, 6º andar, Ilha do Leite, CEP 50.070-440.</a:t>
            </a:r>
          </a:p>
          <a:p>
            <a:pPr algn="just"/>
            <a:endParaRPr lang="pt-BR" sz="1200" b="1" dirty="0">
              <a:solidFill>
                <a:srgbClr val="0C5766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rgbClr val="0C5766"/>
                </a:solidFill>
                <a:latin typeface="Century Gothic" panose="020B0502020202020204" pitchFamily="34" charset="0"/>
              </a:rPr>
              <a:t>São </a:t>
            </a:r>
            <a:r>
              <a:rPr lang="pt-BR" sz="1200" b="1" dirty="0" err="1">
                <a:solidFill>
                  <a:srgbClr val="0C5766"/>
                </a:solidFill>
                <a:latin typeface="Century Gothic" panose="020B0502020202020204" pitchFamily="34" charset="0"/>
              </a:rPr>
              <a:t>Paulo-SP</a:t>
            </a:r>
            <a:r>
              <a:rPr lang="pt-BR" sz="1200" b="1" dirty="0">
                <a:solidFill>
                  <a:srgbClr val="0C5766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- Rua Arquiteto Olavo </a:t>
            </a:r>
            <a:r>
              <a:rPr lang="pt-BR" sz="1200" dirty="0" err="1">
                <a:solidFill>
                  <a:srgbClr val="0C5766"/>
                </a:solidFill>
                <a:latin typeface="Century Gothic" panose="020B0502020202020204" pitchFamily="34" charset="0"/>
              </a:rPr>
              <a:t>Redig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 de Campos, 105, Edifício EZ Tower, Torre B, 24º Andar, Chácara Santo </a:t>
            </a:r>
            <a:r>
              <a:rPr lang="pt-BR" sz="1200" dirty="0" err="1">
                <a:solidFill>
                  <a:srgbClr val="0C5766"/>
                </a:solidFill>
                <a:latin typeface="Century Gothic" panose="020B0502020202020204" pitchFamily="34" charset="0"/>
              </a:rPr>
              <a:t>Antonio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, São </a:t>
            </a:r>
            <a:r>
              <a:rPr lang="pt-BR" sz="1200" dirty="0" err="1">
                <a:solidFill>
                  <a:srgbClr val="0C5766"/>
                </a:solidFill>
                <a:latin typeface="Century Gothic" panose="020B0502020202020204" pitchFamily="34" charset="0"/>
              </a:rPr>
              <a:t>Paulo-SP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. CEP: 04711-905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B0F7E672-5D16-4198-959D-E9C6EDA84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7" y="4146561"/>
            <a:ext cx="499392" cy="823972"/>
          </a:xfrm>
          <a:prstGeom prst="rect">
            <a:avLst/>
          </a:prstGeom>
        </p:spPr>
      </p:pic>
      <p:sp>
        <p:nvSpPr>
          <p:cNvPr id="15" name="CaixaDeTexto 6">
            <a:extLst>
              <a:ext uri="{FF2B5EF4-FFF2-40B4-BE49-F238E27FC236}">
                <a16:creationId xmlns:a16="http://schemas.microsoft.com/office/drawing/2014/main" id="{E26AA0DC-6198-48A8-B266-9D9AC367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508" y="1441524"/>
            <a:ext cx="67624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113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endParaRPr lang="pt-BR" altLang="pt-BR" sz="1200" i="1" dirty="0">
              <a:solidFill>
                <a:srgbClr val="7F7F7F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  <a:p>
            <a:pPr algn="just"/>
            <a:r>
              <a:rPr lang="pt-BR" altLang="pt-BR" sz="1200" dirty="0">
                <a:solidFill>
                  <a:srgbClr val="7F7F7F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Análise realizada baseando-se nas documentações de cunho contábil/financeiro (outubro de 2020) e informações da atividade meio apresentadas pela Recuperanda, para o exercício de fevereiro de 2021</a:t>
            </a:r>
            <a:r>
              <a:rPr lang="pt-BR" altLang="pt-BR" sz="1200" dirty="0">
                <a:solidFill>
                  <a:srgbClr val="7E7E7E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, em que a Administradora Judicial assina o presente documento</a:t>
            </a:r>
            <a:endParaRPr lang="pt-BR" altLang="pt-BR" sz="1200" dirty="0">
              <a:solidFill>
                <a:srgbClr val="7F7F7F"/>
              </a:solidFill>
              <a:latin typeface="Century Gothic" panose="020B0502020202020204" pitchFamily="34" charset="0"/>
            </a:endParaRPr>
          </a:p>
          <a:p>
            <a:pPr algn="just" eaLnBrk="1" hangingPunct="1"/>
            <a:endParaRPr lang="pt-BR" altLang="pt-BR" sz="1200" dirty="0">
              <a:solidFill>
                <a:srgbClr val="7F7F7F"/>
              </a:solidFill>
              <a:latin typeface="Century Gothic" panose="020B0502020202020204" pitchFamily="34" charset="0"/>
            </a:endParaRPr>
          </a:p>
          <a:p>
            <a:pPr algn="just" eaLnBrk="1" hangingPunct="1"/>
            <a:endParaRPr lang="pt-BR" altLang="pt-BR" sz="1200" dirty="0">
              <a:solidFill>
                <a:srgbClr val="7F7F7F"/>
              </a:solidFill>
              <a:latin typeface="Century Gothic" panose="020B0502020202020204" pitchFamily="34" charset="0"/>
            </a:endParaRPr>
          </a:p>
          <a:p>
            <a:pPr algn="just" eaLnBrk="1" hangingPunct="1"/>
            <a:endParaRPr lang="pt-BR" altLang="pt-BR" sz="1200" dirty="0">
              <a:solidFill>
                <a:srgbClr val="7F7F7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5942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36844</TotalTime>
  <Words>4856</Words>
  <Application>Microsoft Office PowerPoint</Application>
  <PresentationFormat>Personalizar</PresentationFormat>
  <Paragraphs>457</Paragraphs>
  <Slides>20</Slides>
  <Notes>11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Tema do Office</vt:lpstr>
      <vt:lpstr>Worksheet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sx@glichkeit.com</dc:creator>
  <cp:lastModifiedBy>Bruna Monteiro</cp:lastModifiedBy>
  <cp:revision>2865</cp:revision>
  <cp:lastPrinted>2020-04-23T11:10:53Z</cp:lastPrinted>
  <dcterms:created xsi:type="dcterms:W3CDTF">2016-06-07T22:27:19Z</dcterms:created>
  <dcterms:modified xsi:type="dcterms:W3CDTF">2021-04-09T01:28:23Z</dcterms:modified>
</cp:coreProperties>
</file>